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4"/>
  </p:notesMasterIdLst>
  <p:sldIdLst>
    <p:sldId id="257" r:id="rId3"/>
    <p:sldId id="267" r:id="rId4"/>
    <p:sldId id="260" r:id="rId5"/>
    <p:sldId id="412" r:id="rId6"/>
    <p:sldId id="459" r:id="rId7"/>
    <p:sldId id="458" r:id="rId8"/>
    <p:sldId id="461" r:id="rId9"/>
    <p:sldId id="460" r:id="rId10"/>
    <p:sldId id="413" r:id="rId11"/>
    <p:sldId id="414" r:id="rId12"/>
    <p:sldId id="462" r:id="rId13"/>
    <p:sldId id="463" r:id="rId14"/>
    <p:sldId id="464" r:id="rId15"/>
    <p:sldId id="415" r:id="rId16"/>
    <p:sldId id="416" r:id="rId17"/>
    <p:sldId id="448" r:id="rId18"/>
    <p:sldId id="417" r:id="rId19"/>
    <p:sldId id="453" r:id="rId20"/>
    <p:sldId id="454" r:id="rId21"/>
    <p:sldId id="455" r:id="rId22"/>
    <p:sldId id="445" r:id="rId23"/>
    <p:sldId id="446" r:id="rId24"/>
    <p:sldId id="447" r:id="rId25"/>
    <p:sldId id="438" r:id="rId26"/>
    <p:sldId id="441" r:id="rId27"/>
    <p:sldId id="442" r:id="rId28"/>
    <p:sldId id="443" r:id="rId29"/>
    <p:sldId id="444" r:id="rId30"/>
    <p:sldId id="439" r:id="rId31"/>
    <p:sldId id="440" r:id="rId32"/>
    <p:sldId id="418" r:id="rId33"/>
    <p:sldId id="419" r:id="rId34"/>
    <p:sldId id="420" r:id="rId35"/>
    <p:sldId id="433" r:id="rId36"/>
    <p:sldId id="434" r:id="rId37"/>
    <p:sldId id="435" r:id="rId38"/>
    <p:sldId id="436" r:id="rId39"/>
    <p:sldId id="390" r:id="rId40"/>
    <p:sldId id="327" r:id="rId41"/>
    <p:sldId id="354" r:id="rId42"/>
    <p:sldId id="344" r:id="rId43"/>
    <p:sldId id="355" r:id="rId44"/>
    <p:sldId id="424" r:id="rId45"/>
    <p:sldId id="276" r:id="rId46"/>
    <p:sldId id="421" r:id="rId47"/>
    <p:sldId id="425" r:id="rId48"/>
    <p:sldId id="426" r:id="rId49"/>
    <p:sldId id="427" r:id="rId50"/>
    <p:sldId id="285" r:id="rId51"/>
    <p:sldId id="382" r:id="rId52"/>
    <p:sldId id="308" r:id="rId53"/>
    <p:sldId id="406" r:id="rId54"/>
    <p:sldId id="311" r:id="rId55"/>
    <p:sldId id="315" r:id="rId56"/>
    <p:sldId id="318" r:id="rId57"/>
    <p:sldId id="380" r:id="rId58"/>
    <p:sldId id="401" r:id="rId59"/>
    <p:sldId id="407" r:id="rId60"/>
    <p:sldId id="310" r:id="rId61"/>
    <p:sldId id="284" r:id="rId62"/>
    <p:sldId id="405" r:id="rId63"/>
    <p:sldId id="383" r:id="rId64"/>
    <p:sldId id="384" r:id="rId65"/>
    <p:sldId id="410" r:id="rId66"/>
    <p:sldId id="411" r:id="rId67"/>
    <p:sldId id="388" r:id="rId68"/>
    <p:sldId id="399" r:id="rId69"/>
    <p:sldId id="389" r:id="rId70"/>
    <p:sldId id="381" r:id="rId71"/>
    <p:sldId id="286" r:id="rId72"/>
    <p:sldId id="289" r:id="rId7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00D0"/>
    <a:srgbClr val="FFC000"/>
    <a:srgbClr val="92D05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1576" autoAdjust="0"/>
  </p:normalViewPr>
  <p:slideViewPr>
    <p:cSldViewPr snapToGrid="0">
      <p:cViewPr>
        <p:scale>
          <a:sx n="66" d="100"/>
          <a:sy n="66" d="100"/>
        </p:scale>
        <p:origin x="1978" y="73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5/03/2020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18</a:t>
            </a:fld>
            <a:endParaRPr lang="en-AU"/>
          </a:p>
        </p:txBody>
      </p:sp>
    </p:spTree>
    <p:extLst>
      <p:ext uri="{BB962C8B-B14F-4D97-AF65-F5344CB8AC3E}">
        <p14:creationId xmlns:p14="http://schemas.microsoft.com/office/powerpoint/2010/main" val="253817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40</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57</a:t>
            </a:fld>
            <a:endParaRPr lang="en-AU"/>
          </a:p>
        </p:txBody>
      </p:sp>
    </p:spTree>
    <p:extLst>
      <p:ext uri="{BB962C8B-B14F-4D97-AF65-F5344CB8AC3E}">
        <p14:creationId xmlns:p14="http://schemas.microsoft.com/office/powerpoint/2010/main" val="234590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58</a:t>
            </a:fld>
            <a:endParaRPr lang="en-AU"/>
          </a:p>
        </p:txBody>
      </p:sp>
    </p:spTree>
    <p:extLst>
      <p:ext uri="{BB962C8B-B14F-4D97-AF65-F5344CB8AC3E}">
        <p14:creationId xmlns:p14="http://schemas.microsoft.com/office/powerpoint/2010/main" val="222941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69</a:t>
            </a:fld>
            <a:endParaRPr lang="en-AU"/>
          </a:p>
        </p:txBody>
      </p:sp>
    </p:spTree>
    <p:extLst>
      <p:ext uri="{BB962C8B-B14F-4D97-AF65-F5344CB8AC3E}">
        <p14:creationId xmlns:p14="http://schemas.microsoft.com/office/powerpoint/2010/main" val="265187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71</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b="1"/>
            </a:lvl1pPr>
          </a:lstStyle>
          <a:p>
            <a:r>
              <a:rPr lang="en-US" dirty="0" smtClean="0"/>
              <a:t>Click to edit Master title style</a:t>
            </a:r>
            <a:endParaRPr lang="en-AU"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14FC7A66-C777-4C68-B666-3143FCBD3720}" type="datetimeFigureOut">
              <a:rPr lang="en-AU" smtClean="0"/>
              <a:t>5/03/2020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362525735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FC7A66-C777-4C68-B666-3143FCBD3720}" type="datetimeFigureOut">
              <a:rPr lang="en-AU" smtClean="0"/>
              <a:t>5/03/2020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36396222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AU"/>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4FC7A66-C777-4C68-B666-3143FCBD3720}" type="datetimeFigureOut">
              <a:rPr lang="en-AU" smtClean="0"/>
              <a:t>5/03/2020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39691234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14FC7A66-C777-4C68-B666-3143FCBD3720}" type="datetimeFigureOut">
              <a:rPr lang="en-AU" smtClean="0"/>
              <a:t>5/03/2020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25873617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14FC7A66-C777-4C68-B666-3143FCBD3720}" type="datetimeFigureOut">
              <a:rPr lang="en-AU" smtClean="0"/>
              <a:t>5/03/2020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23880114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14FC7A66-C777-4C68-B666-3143FCBD3720}" type="datetimeFigureOut">
              <a:rPr lang="en-AU" smtClean="0"/>
              <a:t>5/03/2020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146334455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C7A66-C777-4C68-B666-3143FCBD3720}" type="datetimeFigureOut">
              <a:rPr lang="en-AU" smtClean="0"/>
              <a:t>5/03/2020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26314442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AU"/>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14FC7A66-C777-4C68-B666-3143FCBD3720}" type="datetimeFigureOut">
              <a:rPr lang="en-AU" smtClean="0"/>
              <a:t>5/03/2020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3834389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AU"/>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14FC7A66-C777-4C68-B666-3143FCBD3720}" type="datetimeFigureOut">
              <a:rPr lang="en-AU" smtClean="0"/>
              <a:t>5/03/2020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355520786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FC7A66-C777-4C68-B666-3143FCBD3720}" type="datetimeFigureOut">
              <a:rPr lang="en-AU" smtClean="0"/>
              <a:t>5/03/2020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15728703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4FC7A66-C777-4C68-B666-3143FCBD3720}" type="datetimeFigureOut">
              <a:rPr lang="en-AU" smtClean="0"/>
              <a:t>5/03/2020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E988930-237B-4C5D-978A-72902F78B181}" type="slidenum">
              <a:rPr lang="en-AU" smtClean="0"/>
              <a:t>‹#›</a:t>
            </a:fld>
            <a:endParaRPr lang="en-AU"/>
          </a:p>
        </p:txBody>
      </p:sp>
    </p:spTree>
    <p:extLst>
      <p:ext uri="{BB962C8B-B14F-4D97-AF65-F5344CB8AC3E}">
        <p14:creationId xmlns:p14="http://schemas.microsoft.com/office/powerpoint/2010/main" val="16976886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lumMod val="95000"/>
                  </a:schemeClr>
                </a:solidFill>
              </a:defRPr>
            </a:lvl1pPr>
          </a:lstStyle>
          <a:p>
            <a:fld id="{14FC7A66-C777-4C68-B666-3143FCBD3720}" type="datetimeFigureOut">
              <a:rPr lang="en-AU" smtClean="0"/>
              <a:pPr/>
              <a:t>5/03/2020</a:t>
            </a:fld>
            <a:endParaRPr lang="en-AU"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1">
                    <a:lumMod val="95000"/>
                  </a:schemeClr>
                </a:solidFill>
              </a:defRPr>
            </a:lvl1pPr>
          </a:lstStyle>
          <a:p>
            <a:endParaRPr lang="en-AU"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lumMod val="95000"/>
                  </a:schemeClr>
                </a:solidFill>
              </a:defRPr>
            </a:lvl1pPr>
          </a:lstStyle>
          <a:p>
            <a:fld id="{4E988930-237B-4C5D-978A-72902F78B181}" type="slidenum">
              <a:rPr lang="en-AU" smtClean="0"/>
              <a:pPr/>
              <a:t>‹#›</a:t>
            </a:fld>
            <a:endParaRPr lang="en-AU" dirty="0"/>
          </a:p>
        </p:txBody>
      </p:sp>
    </p:spTree>
    <p:extLst>
      <p:ext uri="{BB962C8B-B14F-4D97-AF65-F5344CB8AC3E}">
        <p14:creationId xmlns:p14="http://schemas.microsoft.com/office/powerpoint/2010/main" val="379241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lumMod val="95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lumMod val="9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lumMod val="9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9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9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9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Conservation decisions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Project prioritization</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5445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Algorithms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19024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New Zealand Native Birds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993709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New Zealand Native Birds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1498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425674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49727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6" y="694481"/>
            <a:ext cx="8351134" cy="3090441"/>
          </a:xfrm>
        </p:spPr>
        <p:txBody>
          <a:bodyPr>
            <a:normAutofit/>
          </a:bodyPr>
          <a:lstStyle/>
          <a:p>
            <a:r>
              <a:rPr lang="en-AU" sz="5400" dirty="0" smtClean="0"/>
              <a:t>Incorporating neutral genetic variation into conservation planning</a:t>
            </a:r>
            <a:endParaRPr lang="en-AU" sz="5400" dirty="0"/>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2018 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1567576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6879"/>
            <a:ext cx="8229600" cy="2129742"/>
          </a:xfrm>
        </p:spPr>
        <p:txBody>
          <a:bodyPr>
            <a:normAutofit/>
          </a:bodyPr>
          <a:lstStyle/>
          <a:p>
            <a:r>
              <a:rPr lang="en-AU" dirty="0" smtClean="0"/>
              <a:t>Conservation planning for </a:t>
            </a:r>
            <a:br>
              <a:rPr lang="en-AU" dirty="0" smtClean="0"/>
            </a:br>
            <a:r>
              <a:rPr lang="en-AU" dirty="0" smtClean="0"/>
              <a:t>adaptive and neutral </a:t>
            </a:r>
            <a:br>
              <a:rPr lang="en-AU" dirty="0" smtClean="0"/>
            </a:br>
            <a:r>
              <a:rPr lang="en-AU" dirty="0" smtClean="0"/>
              <a:t>evolutionary processes</a:t>
            </a:r>
            <a:endParaRPr lang="en-AU" dirty="0"/>
          </a:p>
        </p:txBody>
      </p:sp>
      <p:sp>
        <p:nvSpPr>
          <p:cNvPr id="4" name="TextBox 3"/>
          <p:cNvSpPr txBox="1"/>
          <p:nvPr/>
        </p:nvSpPr>
        <p:spPr>
          <a:xfrm>
            <a:off x="6436336" y="4774168"/>
            <a:ext cx="2707664" cy="369332"/>
          </a:xfrm>
          <a:prstGeom prst="rect">
            <a:avLst/>
          </a:prstGeom>
          <a:noFill/>
        </p:spPr>
        <p:txBody>
          <a:bodyPr wrap="none" rtlCol="0">
            <a:spAutoFit/>
          </a:bodyPr>
          <a:lstStyle/>
          <a:p>
            <a:r>
              <a:rPr lang="en-AU" dirty="0" smtClean="0"/>
              <a:t>Hanson </a:t>
            </a:r>
            <a:r>
              <a:rPr lang="en-AU" i="1" dirty="0" smtClean="0"/>
              <a:t>et al.</a:t>
            </a:r>
            <a:r>
              <a:rPr lang="en-AU" dirty="0" smtClean="0"/>
              <a:t> under review</a:t>
            </a:r>
            <a:endParaRPr lang="en-AU" dirty="0"/>
          </a:p>
        </p:txBody>
      </p:sp>
    </p:spTree>
    <p:extLst>
      <p:ext uri="{BB962C8B-B14F-4D97-AF65-F5344CB8AC3E}">
        <p14:creationId xmlns:p14="http://schemas.microsoft.com/office/powerpoint/2010/main" val="3616156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Reserve selection</a:t>
            </a:r>
            <a:endParaRPr lang="en-AU" b="1"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801663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765255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104400" y="678391"/>
            <a:ext cx="2796651" cy="3756645"/>
          </a:xfrm>
        </p:spPr>
        <p:txBody>
          <a:bodyPr>
            <a:normAutofit/>
          </a:bodyPr>
          <a:lstStyle/>
          <a:p>
            <a:r>
              <a:rPr lang="en-AU" sz="2000" dirty="0" smtClean="0"/>
              <a:t>Richard Fuller</a:t>
            </a:r>
          </a:p>
          <a:p>
            <a:r>
              <a:rPr lang="en-AU" sz="2000" dirty="0" smtClean="0"/>
              <a:t>Jonathan Rhodes</a:t>
            </a:r>
          </a:p>
          <a:p>
            <a:r>
              <a:rPr lang="en-AU" sz="2000" dirty="0" smtClean="0"/>
              <a:t>Cynthia Riginos</a:t>
            </a:r>
          </a:p>
          <a:p>
            <a:r>
              <a:rPr lang="en-AU" sz="2000" dirty="0"/>
              <a:t>Hugh </a:t>
            </a:r>
            <a:r>
              <a:rPr lang="en-AU" sz="2000" dirty="0" smtClean="0"/>
              <a:t>Possingham</a:t>
            </a:r>
          </a:p>
          <a:p>
            <a:r>
              <a:rPr lang="en-AU" sz="2000" dirty="0"/>
              <a:t>Stuart </a:t>
            </a:r>
            <a:r>
              <a:rPr lang="en-AU" sz="2000" dirty="0" smtClean="0"/>
              <a:t>Butchart</a:t>
            </a:r>
          </a:p>
          <a:p>
            <a:r>
              <a:rPr lang="en-AU" sz="2000" dirty="0" smtClean="0"/>
              <a:t>Graeme Buchanan</a:t>
            </a:r>
          </a:p>
          <a:p>
            <a:r>
              <a:rPr lang="en-AU" sz="2000" dirty="0" smtClean="0"/>
              <a:t>Carlo Rondinini</a:t>
            </a:r>
          </a:p>
          <a:p>
            <a:r>
              <a:rPr lang="en-AU" sz="2000" dirty="0" smtClean="0"/>
              <a:t>Francesco </a:t>
            </a:r>
            <a:r>
              <a:rPr lang="en-AU" sz="2000" dirty="0"/>
              <a:t>Ficetola</a:t>
            </a:r>
          </a:p>
          <a:p>
            <a:endParaRPr lang="en-AU" sz="2000" dirty="0" smtClean="0"/>
          </a:p>
          <a:p>
            <a:endParaRPr lang="en-AU" sz="2000" dirty="0"/>
          </a:p>
          <a:p>
            <a:endParaRPr lang="en-AU" sz="2000" dirty="0"/>
          </a:p>
          <a:p>
            <a:pPr marL="0" indent="0">
              <a:buNone/>
            </a:pPr>
            <a:endParaRPr lang="en-AU" sz="2000" dirty="0" smtClean="0"/>
          </a:p>
          <a:p>
            <a:endParaRPr lang="en-AU" sz="2000" dirty="0" smtClean="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2847839" y="651181"/>
            <a:ext cx="3032629" cy="37566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dirty="0" smtClean="0"/>
              <a:t>Silvia </a:t>
            </a:r>
            <a:r>
              <a:rPr lang="en-AU" sz="2000" dirty="0" err="1" smtClean="0"/>
              <a:t>Carvalho</a:t>
            </a:r>
            <a:endParaRPr lang="en-AU" sz="2000" dirty="0" smtClean="0"/>
          </a:p>
          <a:p>
            <a:r>
              <a:rPr lang="en-AU" sz="2000" dirty="0" smtClean="0"/>
              <a:t>Ana </a:t>
            </a:r>
            <a:r>
              <a:rPr lang="en-AU" sz="2000" dirty="0" err="1" smtClean="0"/>
              <a:t>Verissimo</a:t>
            </a:r>
            <a:endParaRPr lang="en-AU" sz="2000" dirty="0" smtClean="0"/>
          </a:p>
          <a:p>
            <a:r>
              <a:rPr lang="en-AU" sz="2000" dirty="0" smtClean="0"/>
              <a:t>Guillermo </a:t>
            </a:r>
            <a:r>
              <a:rPr lang="en-AU" sz="2000" dirty="0" err="1" smtClean="0"/>
              <a:t>Velo</a:t>
            </a:r>
            <a:r>
              <a:rPr lang="en-AU" sz="2000" dirty="0" smtClean="0"/>
              <a:t>-Anton</a:t>
            </a:r>
          </a:p>
          <a:p>
            <a:r>
              <a:rPr lang="en-AU" sz="2000" dirty="0" smtClean="0"/>
              <a:t>Adam Marques</a:t>
            </a:r>
          </a:p>
          <a:p>
            <a:r>
              <a:rPr lang="en-AU" sz="2000" dirty="0" smtClean="0"/>
              <a:t>Miguel Camo-Sanchez</a:t>
            </a:r>
          </a:p>
          <a:p>
            <a:r>
              <a:rPr lang="en-AU" sz="2000" dirty="0" smtClean="0"/>
              <a:t>Inigo Martinez </a:t>
            </a:r>
            <a:r>
              <a:rPr lang="en-AU" sz="2000" dirty="0" err="1" smtClean="0"/>
              <a:t>Solano</a:t>
            </a:r>
            <a:endParaRPr lang="en-AU" sz="2000" dirty="0" smtClean="0"/>
          </a:p>
          <a:p>
            <a:r>
              <a:rPr lang="en-AU" sz="2000" dirty="0" smtClean="0"/>
              <a:t>Helena </a:t>
            </a:r>
            <a:r>
              <a:rPr lang="en-AU" sz="2000" dirty="0" err="1" smtClean="0"/>
              <a:t>Goncalves</a:t>
            </a:r>
            <a:endParaRPr lang="en-AU" sz="2000" dirty="0" smtClean="0"/>
          </a:p>
          <a:p>
            <a:r>
              <a:rPr lang="en-AU" sz="2000" dirty="0" smtClean="0"/>
              <a:t>Fernando </a:t>
            </a:r>
            <a:r>
              <a:rPr lang="en-AU" sz="2000" dirty="0" err="1" smtClean="0"/>
              <a:t>Sequira</a:t>
            </a:r>
            <a:r>
              <a:rPr lang="en-AU" sz="2000" dirty="0" smtClean="0"/>
              <a:t> </a:t>
            </a:r>
            <a:endParaRPr lang="en-AU" sz="2000" dirty="0" smtClean="0"/>
          </a:p>
        </p:txBody>
      </p:sp>
      <p:sp>
        <p:nvSpPr>
          <p:cNvPr id="10" name="Content Placeholder 2"/>
          <p:cNvSpPr txBox="1">
            <a:spLocks/>
          </p:cNvSpPr>
          <p:nvPr/>
        </p:nvSpPr>
        <p:spPr>
          <a:xfrm>
            <a:off x="5792781" y="717753"/>
            <a:ext cx="2796651" cy="37566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000" dirty="0"/>
              <a:t>Hugh </a:t>
            </a:r>
            <a:r>
              <a:rPr lang="en-AU" sz="2000" dirty="0" smtClean="0"/>
              <a:t>Possingham</a:t>
            </a:r>
          </a:p>
          <a:p>
            <a:r>
              <a:rPr lang="en-AU" sz="2000" dirty="0" smtClean="0"/>
              <a:t>Richard Schuster</a:t>
            </a:r>
          </a:p>
          <a:p>
            <a:r>
              <a:rPr lang="en-AU" sz="2000" dirty="0"/>
              <a:t>Matt </a:t>
            </a:r>
            <a:r>
              <a:rPr lang="en-AU" sz="2000" dirty="0" smtClean="0"/>
              <a:t>Strimas-Mackey</a:t>
            </a:r>
          </a:p>
          <a:p>
            <a:r>
              <a:rPr lang="en-AU" sz="2000" dirty="0" smtClean="0"/>
              <a:t>Joe </a:t>
            </a:r>
            <a:r>
              <a:rPr lang="en-AU" sz="2000" dirty="0"/>
              <a:t>Bennett</a:t>
            </a:r>
          </a:p>
          <a:p>
            <a:endParaRPr lang="en-AU" sz="2000" dirty="0" smtClean="0"/>
          </a:p>
        </p:txBody>
      </p:sp>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6" name="Title 1"/>
          <p:cNvSpPr>
            <a:spLocks noGrp="1"/>
          </p:cNvSpPr>
          <p:nvPr>
            <p:ph type="title"/>
          </p:nvPr>
        </p:nvSpPr>
        <p:spPr>
          <a:xfrm>
            <a:off x="457200" y="205979"/>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51171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95220" y="1436218"/>
            <a:ext cx="8478092" cy="2234029"/>
            <a:chOff x="526960" y="1914957"/>
            <a:chExt cx="11304122" cy="297870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960" y="1934245"/>
              <a:ext cx="3678427" cy="294012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021" y="1914957"/>
              <a:ext cx="3726691" cy="297870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3346" y="1934245"/>
              <a:ext cx="3667736" cy="2931583"/>
            </a:xfrm>
            <a:prstGeom prst="rect">
              <a:avLst/>
            </a:prstGeom>
          </p:spPr>
        </p:pic>
      </p:grpSp>
      <p:sp>
        <p:nvSpPr>
          <p:cNvPr id="2" name="Title 1"/>
          <p:cNvSpPr>
            <a:spLocks noGrp="1"/>
          </p:cNvSpPr>
          <p:nvPr>
            <p:ph type="title"/>
          </p:nvPr>
        </p:nvSpPr>
        <p:spPr>
          <a:xfrm>
            <a:off x="628650" y="-150699"/>
            <a:ext cx="7886700" cy="994172"/>
          </a:xfrm>
        </p:spPr>
        <p:txBody>
          <a:bodyPr>
            <a:normAutofit/>
          </a:bodyPr>
          <a:lstStyle/>
          <a:p>
            <a:pPr algn="ctr"/>
            <a:r>
              <a:rPr lang="en-AU" sz="3600" dirty="0">
                <a:latin typeface="+mn-lt"/>
              </a:rPr>
              <a:t>Case study</a:t>
            </a:r>
            <a:endParaRPr lang="en-AU" sz="3600" dirty="0">
              <a:latin typeface="+mn-lt"/>
            </a:endParaRPr>
          </a:p>
        </p:txBody>
      </p:sp>
      <p:grpSp>
        <p:nvGrpSpPr>
          <p:cNvPr id="11" name="Group 10"/>
          <p:cNvGrpSpPr/>
          <p:nvPr/>
        </p:nvGrpSpPr>
        <p:grpSpPr>
          <a:xfrm>
            <a:off x="6562219" y="3461004"/>
            <a:ext cx="2394284" cy="1483688"/>
            <a:chOff x="4855334" y="4736456"/>
            <a:chExt cx="3192378" cy="1978251"/>
          </a:xfrm>
        </p:grpSpPr>
        <p:pic>
          <p:nvPicPr>
            <p:cNvPr id="2050" name="Picture 2" descr="Rana-iberica-La-Vera-20071111 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859" t="21390" r="7325" b="9549"/>
            <a:stretch/>
          </p:blipFill>
          <p:spPr bwMode="auto">
            <a:xfrm>
              <a:off x="5508001" y="4736456"/>
              <a:ext cx="2539711" cy="194949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Image result for iucn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5334" y="5554662"/>
              <a:ext cx="1160045" cy="116004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6454750" y="699319"/>
            <a:ext cx="2315570" cy="600164"/>
          </a:xfrm>
          <a:prstGeom prst="rect">
            <a:avLst/>
          </a:prstGeom>
          <a:noFill/>
        </p:spPr>
        <p:txBody>
          <a:bodyPr wrap="none" rtlCol="0">
            <a:spAutoFit/>
          </a:bodyPr>
          <a:lstStyle/>
          <a:p>
            <a:pPr defTabSz="685800"/>
            <a:r>
              <a:rPr lang="en-AU" sz="3300" i="1" dirty="0">
                <a:solidFill>
                  <a:prstClr val="white">
                    <a:lumMod val="95000"/>
                  </a:prstClr>
                </a:solidFill>
                <a:latin typeface="Calibri" panose="020F0502020204030204"/>
              </a:rPr>
              <a:t>Rana </a:t>
            </a:r>
            <a:r>
              <a:rPr lang="en-AU" sz="3300" i="1" dirty="0" err="1">
                <a:solidFill>
                  <a:prstClr val="white">
                    <a:lumMod val="95000"/>
                  </a:prstClr>
                </a:solidFill>
                <a:latin typeface="Calibri" panose="020F0502020204030204"/>
              </a:rPr>
              <a:t>iberica</a:t>
            </a:r>
            <a:endParaRPr lang="en-AU" sz="3300" i="1" dirty="0">
              <a:solidFill>
                <a:prstClr val="white">
                  <a:lumMod val="95000"/>
                </a:prstClr>
              </a:solidFill>
              <a:latin typeface="Calibri" panose="020F0502020204030204"/>
            </a:endParaRPr>
          </a:p>
        </p:txBody>
      </p:sp>
      <p:grpSp>
        <p:nvGrpSpPr>
          <p:cNvPr id="12" name="Group 11"/>
          <p:cNvGrpSpPr/>
          <p:nvPr/>
        </p:nvGrpSpPr>
        <p:grpSpPr>
          <a:xfrm>
            <a:off x="3666268" y="3533360"/>
            <a:ext cx="2157758" cy="1411332"/>
            <a:chOff x="8809782" y="4804177"/>
            <a:chExt cx="2877010" cy="1881776"/>
          </a:xfrm>
        </p:grpSpPr>
        <p:pic>
          <p:nvPicPr>
            <p:cNvPr id="2056" name="Picture 8" descr="Pelobates cultripe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779" t="23373" b="7007"/>
            <a:stretch/>
          </p:blipFill>
          <p:spPr bwMode="auto">
            <a:xfrm>
              <a:off x="8809782" y="5084331"/>
              <a:ext cx="2460675" cy="16016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4" descr="Image result for iucn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05827" y="4804177"/>
              <a:ext cx="1080965" cy="108096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2957911" y="699319"/>
            <a:ext cx="3406510" cy="600164"/>
          </a:xfrm>
          <a:prstGeom prst="rect">
            <a:avLst/>
          </a:prstGeom>
          <a:noFill/>
        </p:spPr>
        <p:txBody>
          <a:bodyPr wrap="none" rtlCol="0">
            <a:spAutoFit/>
          </a:bodyPr>
          <a:lstStyle/>
          <a:p>
            <a:pPr defTabSz="685800"/>
            <a:r>
              <a:rPr lang="en-AU" sz="3300" i="1" dirty="0" err="1">
                <a:solidFill>
                  <a:prstClr val="white">
                    <a:lumMod val="95000"/>
                  </a:prstClr>
                </a:solidFill>
                <a:latin typeface="Calibri" panose="020F0502020204030204"/>
              </a:rPr>
              <a:t>Pelobates</a:t>
            </a:r>
            <a:r>
              <a:rPr lang="en-AU" sz="3300" i="1" dirty="0">
                <a:solidFill>
                  <a:prstClr val="white">
                    <a:lumMod val="95000"/>
                  </a:prstClr>
                </a:solidFill>
                <a:latin typeface="Calibri" panose="020F0502020204030204"/>
              </a:rPr>
              <a:t> </a:t>
            </a:r>
            <a:r>
              <a:rPr lang="en-AU" sz="3300" i="1" dirty="0" err="1">
                <a:solidFill>
                  <a:prstClr val="white">
                    <a:lumMod val="95000"/>
                  </a:prstClr>
                </a:solidFill>
                <a:latin typeface="Calibri" panose="020F0502020204030204"/>
              </a:rPr>
              <a:t>cultripes</a:t>
            </a:r>
            <a:endParaRPr lang="en-AU" sz="3300" i="1" dirty="0">
              <a:solidFill>
                <a:prstClr val="white">
                  <a:lumMod val="95000"/>
                </a:prstClr>
              </a:solidFill>
              <a:latin typeface="Calibri" panose="020F0502020204030204"/>
            </a:endParaRPr>
          </a:p>
        </p:txBody>
      </p:sp>
      <p:sp>
        <p:nvSpPr>
          <p:cNvPr id="7" name="TextBox 6"/>
          <p:cNvSpPr txBox="1"/>
          <p:nvPr/>
        </p:nvSpPr>
        <p:spPr>
          <a:xfrm>
            <a:off x="628650" y="699319"/>
            <a:ext cx="2239716" cy="600164"/>
          </a:xfrm>
          <a:prstGeom prst="rect">
            <a:avLst/>
          </a:prstGeom>
          <a:noFill/>
        </p:spPr>
        <p:txBody>
          <a:bodyPr wrap="none" rtlCol="0">
            <a:spAutoFit/>
          </a:bodyPr>
          <a:lstStyle/>
          <a:p>
            <a:pPr defTabSz="685800"/>
            <a:r>
              <a:rPr lang="en-AU" sz="3300" i="1" dirty="0" err="1">
                <a:solidFill>
                  <a:prstClr val="white">
                    <a:lumMod val="95000"/>
                  </a:prstClr>
                </a:solidFill>
                <a:latin typeface="Calibri" panose="020F0502020204030204"/>
              </a:rPr>
              <a:t>Hyla</a:t>
            </a:r>
            <a:r>
              <a:rPr lang="en-AU" sz="3300" i="1" dirty="0">
                <a:solidFill>
                  <a:prstClr val="white">
                    <a:lumMod val="95000"/>
                  </a:prstClr>
                </a:solidFill>
                <a:latin typeface="Calibri" panose="020F0502020204030204"/>
              </a:rPr>
              <a:t> </a:t>
            </a:r>
            <a:r>
              <a:rPr lang="en-AU" sz="3300" i="1" dirty="0" err="1">
                <a:solidFill>
                  <a:prstClr val="white">
                    <a:lumMod val="95000"/>
                  </a:prstClr>
                </a:solidFill>
                <a:latin typeface="Calibri" panose="020F0502020204030204"/>
              </a:rPr>
              <a:t>molleri</a:t>
            </a:r>
            <a:endParaRPr lang="en-AU" sz="3300" i="1" dirty="0">
              <a:solidFill>
                <a:prstClr val="white">
                  <a:lumMod val="95000"/>
                </a:prstClr>
              </a:solidFill>
              <a:latin typeface="Calibri" panose="020F0502020204030204"/>
            </a:endParaRPr>
          </a:p>
        </p:txBody>
      </p:sp>
      <p:pic>
        <p:nvPicPr>
          <p:cNvPr id="13" name="Picture 2" descr="Image result for hyla moller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220" y="3693692"/>
            <a:ext cx="2039449" cy="136548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920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26194"/>
            <a:ext cx="8658225" cy="994172"/>
          </a:xfrm>
        </p:spPr>
        <p:txBody>
          <a:bodyPr>
            <a:noAutofit/>
          </a:bodyPr>
          <a:lstStyle/>
          <a:p>
            <a:pPr algn="ctr"/>
            <a:r>
              <a:rPr lang="en-AU" dirty="0" smtClean="0">
                <a:latin typeface="+mn-lt"/>
              </a:rPr>
              <a:t>Mapping components of evolution: </a:t>
            </a:r>
            <a:br>
              <a:rPr lang="en-AU" dirty="0" smtClean="0">
                <a:latin typeface="+mn-lt"/>
              </a:rPr>
            </a:br>
            <a:r>
              <a:rPr lang="en-AU" dirty="0" smtClean="0">
                <a:latin typeface="+mn-lt"/>
              </a:rPr>
              <a:t>genetic lineages</a:t>
            </a:r>
            <a:endParaRPr lang="en-AU" dirty="0">
              <a:latin typeface="+mn-lt"/>
            </a:endParaRPr>
          </a:p>
        </p:txBody>
      </p:sp>
      <p:grpSp>
        <p:nvGrpSpPr>
          <p:cNvPr id="25" name="Group 24"/>
          <p:cNvGrpSpPr/>
          <p:nvPr/>
        </p:nvGrpSpPr>
        <p:grpSpPr>
          <a:xfrm>
            <a:off x="6478140" y="1679987"/>
            <a:ext cx="2461073" cy="2504588"/>
            <a:chOff x="8472419" y="2239982"/>
            <a:chExt cx="3281431" cy="3339451"/>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419" y="2956620"/>
              <a:ext cx="3281431" cy="2622813"/>
            </a:xfrm>
            <a:prstGeom prst="rect">
              <a:avLst/>
            </a:prstGeom>
          </p:spPr>
        </p:pic>
        <p:sp>
          <p:nvSpPr>
            <p:cNvPr id="20" name="TextBox 19"/>
            <p:cNvSpPr txBox="1"/>
            <p:nvPr/>
          </p:nvSpPr>
          <p:spPr>
            <a:xfrm>
              <a:off x="9243972" y="2239982"/>
              <a:ext cx="1605568" cy="677108"/>
            </a:xfrm>
            <a:prstGeom prst="rect">
              <a:avLst/>
            </a:prstGeom>
            <a:noFill/>
          </p:spPr>
          <p:txBody>
            <a:bodyPr wrap="none" rtlCol="0">
              <a:spAutoFit/>
            </a:bodyPr>
            <a:lstStyle/>
            <a:p>
              <a:pPr defTabSz="685800"/>
              <a:r>
                <a:rPr lang="en-AU" sz="2700" dirty="0">
                  <a:solidFill>
                    <a:prstClr val="white"/>
                  </a:solidFill>
                  <a:latin typeface="Calibri" panose="020F0502020204030204"/>
                </a:rPr>
                <a:t>PHYLIN</a:t>
              </a:r>
              <a:endParaRPr lang="en-AU" sz="2700" dirty="0">
                <a:solidFill>
                  <a:prstClr val="white"/>
                </a:solidFill>
                <a:latin typeface="Calibri" panose="020F0502020204030204"/>
              </a:endParaRPr>
            </a:p>
          </p:txBody>
        </p:sp>
      </p:grpSp>
      <p:grpSp>
        <p:nvGrpSpPr>
          <p:cNvPr id="24" name="Group 23"/>
          <p:cNvGrpSpPr/>
          <p:nvPr/>
        </p:nvGrpSpPr>
        <p:grpSpPr>
          <a:xfrm>
            <a:off x="3276839" y="1229864"/>
            <a:ext cx="2670044" cy="3069773"/>
            <a:chOff x="3860798" y="1639818"/>
            <a:chExt cx="3560059" cy="4093031"/>
          </a:xfrm>
        </p:grpSpPr>
        <p:sp>
          <p:nvSpPr>
            <p:cNvPr id="18" name="TextBox 17"/>
            <p:cNvSpPr txBox="1"/>
            <p:nvPr/>
          </p:nvSpPr>
          <p:spPr>
            <a:xfrm>
              <a:off x="4143879" y="1639818"/>
              <a:ext cx="2993898" cy="1231107"/>
            </a:xfrm>
            <a:prstGeom prst="rect">
              <a:avLst/>
            </a:prstGeom>
            <a:noFill/>
          </p:spPr>
          <p:txBody>
            <a:bodyPr wrap="none" rtlCol="0">
              <a:spAutoFit/>
            </a:bodyPr>
            <a:lstStyle/>
            <a:p>
              <a:pPr algn="ctr" defTabSz="685800"/>
              <a:r>
                <a:rPr lang="en-AU" sz="2700" dirty="0">
                  <a:solidFill>
                    <a:prstClr val="white"/>
                  </a:solidFill>
                  <a:latin typeface="Calibri" panose="020F0502020204030204"/>
                </a:rPr>
                <a:t>STRUCTURE &amp; </a:t>
              </a:r>
            </a:p>
            <a:p>
              <a:pPr algn="ctr" defTabSz="685800"/>
              <a:r>
                <a:rPr lang="en-AU" sz="2700" dirty="0">
                  <a:solidFill>
                    <a:prstClr val="white"/>
                  </a:solidFill>
                  <a:latin typeface="Calibri" panose="020F0502020204030204"/>
                </a:rPr>
                <a:t>CLUMPP</a:t>
              </a:r>
              <a:endParaRPr lang="en-AU" sz="2700" dirty="0">
                <a:solidFill>
                  <a:prstClr val="white"/>
                </a:solidFill>
                <a:latin typeface="Calibri" panose="020F0502020204030204"/>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0798" y="2887331"/>
              <a:ext cx="3560059" cy="2845518"/>
            </a:xfrm>
            <a:prstGeom prst="rect">
              <a:avLst/>
            </a:prstGeom>
          </p:spPr>
        </p:pic>
      </p:grpSp>
      <p:sp>
        <p:nvSpPr>
          <p:cNvPr id="17" name="TextBox 16"/>
          <p:cNvSpPr txBox="1"/>
          <p:nvPr/>
        </p:nvSpPr>
        <p:spPr>
          <a:xfrm>
            <a:off x="423721" y="1886538"/>
            <a:ext cx="1964320" cy="507831"/>
          </a:xfrm>
          <a:prstGeom prst="rect">
            <a:avLst/>
          </a:prstGeom>
          <a:noFill/>
        </p:spPr>
        <p:txBody>
          <a:bodyPr wrap="none" rtlCol="0">
            <a:spAutoFit/>
          </a:bodyPr>
          <a:lstStyle/>
          <a:p>
            <a:pPr defTabSz="685800"/>
            <a:r>
              <a:rPr lang="en-AU" sz="2700" dirty="0">
                <a:solidFill>
                  <a:prstClr val="white"/>
                </a:solidFill>
                <a:latin typeface="Calibri" panose="020F0502020204030204"/>
              </a:rPr>
              <a:t>Genetic data</a:t>
            </a:r>
            <a:endParaRPr lang="en-AU" sz="2700" dirty="0">
              <a:solidFill>
                <a:prstClr val="white"/>
              </a:solidFill>
              <a:latin typeface="Calibri" panose="020F0502020204030204"/>
            </a:endParaRPr>
          </a:p>
        </p:txBody>
      </p:sp>
      <p:sp>
        <p:nvSpPr>
          <p:cNvPr id="28" name="Right Arrow 27"/>
          <p:cNvSpPr/>
          <p:nvPr/>
        </p:nvSpPr>
        <p:spPr>
          <a:xfrm>
            <a:off x="2895600" y="2714625"/>
            <a:ext cx="295275" cy="7429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30" name="Right Arrow 29"/>
          <p:cNvSpPr/>
          <p:nvPr/>
        </p:nvSpPr>
        <p:spPr>
          <a:xfrm>
            <a:off x="6058931" y="2714625"/>
            <a:ext cx="295275" cy="7429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pic>
        <p:nvPicPr>
          <p:cNvPr id="31" name="Picture 2" descr="Image result for genetic data"/>
          <p:cNvPicPr>
            <a:picLocks noChangeAspect="1" noChangeArrowheads="1"/>
          </p:cNvPicPr>
          <p:nvPr/>
        </p:nvPicPr>
        <p:blipFill rotWithShape="1">
          <a:blip r:embed="rId4">
            <a:extLst>
              <a:ext uri="{28A0092B-C50C-407E-A947-70E740481C1C}">
                <a14:useLocalDpi xmlns:a14="http://schemas.microsoft.com/office/drawing/2010/main" val="0"/>
              </a:ext>
            </a:extLst>
          </a:blip>
          <a:srcRect l="8923" r="13984"/>
          <a:stretch/>
        </p:blipFill>
        <p:spPr bwMode="auto">
          <a:xfrm>
            <a:off x="399060" y="2398742"/>
            <a:ext cx="2346523" cy="167743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745582" y="4457701"/>
            <a:ext cx="4083169" cy="507831"/>
          </a:xfrm>
          <a:prstGeom prst="rect">
            <a:avLst/>
          </a:prstGeom>
          <a:noFill/>
        </p:spPr>
        <p:txBody>
          <a:bodyPr wrap="none" rtlCol="0">
            <a:spAutoFit/>
          </a:bodyPr>
          <a:lstStyle/>
          <a:p>
            <a:pPr defTabSz="685800"/>
            <a:r>
              <a:rPr lang="en-AU" sz="2700" dirty="0">
                <a:solidFill>
                  <a:prstClr val="white"/>
                </a:solidFill>
                <a:latin typeface="Calibri" panose="020F0502020204030204"/>
              </a:rPr>
              <a:t>Data shown for </a:t>
            </a:r>
            <a:r>
              <a:rPr lang="en-AU" sz="2700" i="1" dirty="0" err="1">
                <a:solidFill>
                  <a:prstClr val="white"/>
                </a:solidFill>
                <a:latin typeface="Calibri" panose="020F0502020204030204"/>
              </a:rPr>
              <a:t>Hyla</a:t>
            </a:r>
            <a:r>
              <a:rPr lang="en-AU" sz="2700" i="1" dirty="0">
                <a:solidFill>
                  <a:prstClr val="white"/>
                </a:solidFill>
                <a:latin typeface="Calibri" panose="020F0502020204030204"/>
              </a:rPr>
              <a:t> </a:t>
            </a:r>
            <a:r>
              <a:rPr lang="en-AU" sz="2700" i="1" dirty="0" err="1">
                <a:solidFill>
                  <a:prstClr val="white"/>
                </a:solidFill>
                <a:latin typeface="Calibri" panose="020F0502020204030204"/>
              </a:rPr>
              <a:t>molleri</a:t>
            </a:r>
            <a:endParaRPr lang="en-AU" sz="2700" i="1" dirty="0">
              <a:solidFill>
                <a:prstClr val="white"/>
              </a:solidFill>
              <a:latin typeface="Calibri" panose="020F0502020204030204"/>
            </a:endParaRPr>
          </a:p>
        </p:txBody>
      </p:sp>
    </p:spTree>
    <p:extLst>
      <p:ext uri="{BB962C8B-B14F-4D97-AF65-F5344CB8AC3E}">
        <p14:creationId xmlns:p14="http://schemas.microsoft.com/office/powerpoint/2010/main" val="3037769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26194"/>
            <a:ext cx="8658225" cy="994172"/>
          </a:xfrm>
        </p:spPr>
        <p:txBody>
          <a:bodyPr>
            <a:noAutofit/>
          </a:bodyPr>
          <a:lstStyle/>
          <a:p>
            <a:pPr algn="ctr"/>
            <a:r>
              <a:rPr lang="en-AU" dirty="0" smtClean="0">
                <a:latin typeface="+mn-lt"/>
              </a:rPr>
              <a:t>Mapping components of evolution: </a:t>
            </a:r>
            <a:br>
              <a:rPr lang="en-AU" dirty="0" smtClean="0">
                <a:latin typeface="+mn-lt"/>
              </a:rPr>
            </a:br>
            <a:r>
              <a:rPr lang="en-AU" dirty="0" smtClean="0">
                <a:latin typeface="+mn-lt"/>
              </a:rPr>
              <a:t>identifying natural selection</a:t>
            </a:r>
            <a:endParaRPr lang="en-AU" dirty="0">
              <a:latin typeface="+mn-lt"/>
            </a:endParaRPr>
          </a:p>
        </p:txBody>
      </p:sp>
      <p:sp>
        <p:nvSpPr>
          <p:cNvPr id="17" name="TextBox 16"/>
          <p:cNvSpPr txBox="1"/>
          <p:nvPr/>
        </p:nvSpPr>
        <p:spPr>
          <a:xfrm>
            <a:off x="398012" y="1886539"/>
            <a:ext cx="1964320" cy="507831"/>
          </a:xfrm>
          <a:prstGeom prst="rect">
            <a:avLst/>
          </a:prstGeom>
          <a:noFill/>
        </p:spPr>
        <p:txBody>
          <a:bodyPr wrap="none" rtlCol="0">
            <a:spAutoFit/>
          </a:bodyPr>
          <a:lstStyle/>
          <a:p>
            <a:pPr defTabSz="685800"/>
            <a:r>
              <a:rPr lang="en-AU" sz="2700" dirty="0">
                <a:solidFill>
                  <a:prstClr val="white"/>
                </a:solidFill>
                <a:latin typeface="Calibri" panose="020F0502020204030204"/>
              </a:rPr>
              <a:t>Genetic data</a:t>
            </a:r>
            <a:endParaRPr lang="en-AU" sz="2700" dirty="0">
              <a:solidFill>
                <a:prstClr val="white"/>
              </a:solidFill>
              <a:latin typeface="Calibri" panose="020F0502020204030204"/>
            </a:endParaRPr>
          </a:p>
        </p:txBody>
      </p:sp>
      <p:sp>
        <p:nvSpPr>
          <p:cNvPr id="14" name="TextBox 13"/>
          <p:cNvSpPr txBox="1"/>
          <p:nvPr/>
        </p:nvSpPr>
        <p:spPr>
          <a:xfrm>
            <a:off x="3312965" y="1505664"/>
            <a:ext cx="2136034" cy="646331"/>
          </a:xfrm>
          <a:prstGeom prst="rect">
            <a:avLst/>
          </a:prstGeom>
          <a:noFill/>
        </p:spPr>
        <p:txBody>
          <a:bodyPr wrap="none" rtlCol="0">
            <a:spAutoFit/>
          </a:bodyPr>
          <a:lstStyle/>
          <a:p>
            <a:pPr defTabSz="685800"/>
            <a:r>
              <a:rPr lang="en-AU" sz="3600" dirty="0">
                <a:solidFill>
                  <a:prstClr val="white"/>
                </a:solidFill>
                <a:latin typeface="Calibri" panose="020F0502020204030204"/>
              </a:rPr>
              <a:t>BAYESCAN</a:t>
            </a:r>
            <a:endParaRPr lang="en-AU" sz="3600" dirty="0">
              <a:solidFill>
                <a:prstClr val="white"/>
              </a:solidFill>
              <a:latin typeface="Calibri" panose="020F0502020204030204"/>
            </a:endParaRPr>
          </a:p>
        </p:txBody>
      </p:sp>
      <p:sp>
        <p:nvSpPr>
          <p:cNvPr id="15" name="TextBox 14"/>
          <p:cNvSpPr txBox="1"/>
          <p:nvPr/>
        </p:nvSpPr>
        <p:spPr>
          <a:xfrm>
            <a:off x="3312965" y="2787197"/>
            <a:ext cx="1943994" cy="646331"/>
          </a:xfrm>
          <a:prstGeom prst="rect">
            <a:avLst/>
          </a:prstGeom>
          <a:noFill/>
        </p:spPr>
        <p:txBody>
          <a:bodyPr wrap="none" rtlCol="0">
            <a:spAutoFit/>
          </a:bodyPr>
          <a:lstStyle/>
          <a:p>
            <a:pPr defTabSz="685800"/>
            <a:r>
              <a:rPr lang="en-AU" sz="3600" dirty="0">
                <a:solidFill>
                  <a:prstClr val="white"/>
                </a:solidFill>
                <a:latin typeface="Calibri" panose="020F0502020204030204"/>
              </a:rPr>
              <a:t>PCADAPT</a:t>
            </a:r>
            <a:endParaRPr lang="en-AU" sz="3600" dirty="0">
              <a:solidFill>
                <a:prstClr val="white"/>
              </a:solidFill>
              <a:latin typeface="Calibri" panose="020F0502020204030204"/>
            </a:endParaRPr>
          </a:p>
        </p:txBody>
      </p:sp>
      <p:sp>
        <p:nvSpPr>
          <p:cNvPr id="16" name="TextBox 15"/>
          <p:cNvSpPr txBox="1"/>
          <p:nvPr/>
        </p:nvSpPr>
        <p:spPr>
          <a:xfrm>
            <a:off x="3272185" y="3915989"/>
            <a:ext cx="1982017" cy="646331"/>
          </a:xfrm>
          <a:prstGeom prst="rect">
            <a:avLst/>
          </a:prstGeom>
          <a:noFill/>
        </p:spPr>
        <p:txBody>
          <a:bodyPr wrap="none" rtlCol="0">
            <a:spAutoFit/>
          </a:bodyPr>
          <a:lstStyle/>
          <a:p>
            <a:pPr defTabSz="685800"/>
            <a:r>
              <a:rPr lang="en-AU" sz="3600" dirty="0">
                <a:solidFill>
                  <a:prstClr val="white"/>
                </a:solidFill>
                <a:latin typeface="Calibri" panose="020F0502020204030204"/>
              </a:rPr>
              <a:t>SELESTIM</a:t>
            </a:r>
            <a:endParaRPr lang="en-AU" sz="3600" dirty="0">
              <a:solidFill>
                <a:prstClr val="white"/>
              </a:solidFill>
              <a:latin typeface="Calibri" panose="020F0502020204030204"/>
            </a:endParaRPr>
          </a:p>
        </p:txBody>
      </p:sp>
      <p:cxnSp>
        <p:nvCxnSpPr>
          <p:cNvPr id="4" name="Straight Arrow Connector 3"/>
          <p:cNvCxnSpPr/>
          <p:nvPr/>
        </p:nvCxnSpPr>
        <p:spPr>
          <a:xfrm flipV="1">
            <a:off x="2587123" y="1825921"/>
            <a:ext cx="745157" cy="61461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1"/>
          </p:cNvCxnSpPr>
          <p:nvPr/>
        </p:nvCxnSpPr>
        <p:spPr>
          <a:xfrm>
            <a:off x="2587123" y="3098820"/>
            <a:ext cx="725843" cy="1"/>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6" idx="1"/>
          </p:cNvCxnSpPr>
          <p:nvPr/>
        </p:nvCxnSpPr>
        <p:spPr>
          <a:xfrm>
            <a:off x="2587122" y="3892420"/>
            <a:ext cx="685063" cy="33519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86600" y="3089692"/>
            <a:ext cx="500458" cy="300082"/>
          </a:xfrm>
          <a:prstGeom prst="rect">
            <a:avLst/>
          </a:prstGeom>
          <a:noFill/>
        </p:spPr>
        <p:txBody>
          <a:bodyPr wrap="none" rtlCol="0">
            <a:spAutoFit/>
          </a:bodyPr>
          <a:lstStyle/>
          <a:p>
            <a:pPr defTabSz="685800"/>
            <a:r>
              <a:rPr lang="en-AU" sz="1350" dirty="0">
                <a:solidFill>
                  <a:prstClr val="black"/>
                </a:solidFill>
                <a:latin typeface="Calibri" panose="020F0502020204030204"/>
              </a:rPr>
              <a:t>Loci </a:t>
            </a:r>
            <a:endParaRPr lang="en-AU" sz="1350" dirty="0">
              <a:solidFill>
                <a:prstClr val="black"/>
              </a:solidFill>
              <a:latin typeface="Calibri" panose="020F0502020204030204"/>
            </a:endParaRPr>
          </a:p>
        </p:txBody>
      </p:sp>
      <p:sp>
        <p:nvSpPr>
          <p:cNvPr id="32" name="Right Arrow 31"/>
          <p:cNvSpPr/>
          <p:nvPr/>
        </p:nvSpPr>
        <p:spPr>
          <a:xfrm>
            <a:off x="5445844" y="1505663"/>
            <a:ext cx="895746" cy="318631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37" name="TextBox 36"/>
          <p:cNvSpPr txBox="1"/>
          <p:nvPr/>
        </p:nvSpPr>
        <p:spPr>
          <a:xfrm>
            <a:off x="7209110" y="867967"/>
            <a:ext cx="1233928" cy="507831"/>
          </a:xfrm>
          <a:prstGeom prst="rect">
            <a:avLst/>
          </a:prstGeom>
          <a:noFill/>
        </p:spPr>
        <p:txBody>
          <a:bodyPr wrap="none" rtlCol="0">
            <a:spAutoFit/>
          </a:bodyPr>
          <a:lstStyle/>
          <a:p>
            <a:pPr defTabSz="685800"/>
            <a:r>
              <a:rPr lang="en-AU" sz="2700" dirty="0">
                <a:solidFill>
                  <a:prstClr val="white"/>
                </a:solidFill>
                <a:latin typeface="Calibri" panose="020F0502020204030204"/>
              </a:rPr>
              <a:t>Neutral</a:t>
            </a:r>
            <a:endParaRPr lang="en-AU" sz="2700" dirty="0">
              <a:solidFill>
                <a:prstClr val="white"/>
              </a:solidFill>
              <a:latin typeface="Calibri" panose="020F0502020204030204"/>
            </a:endParaRPr>
          </a:p>
        </p:txBody>
      </p:sp>
      <p:sp>
        <p:nvSpPr>
          <p:cNvPr id="36" name="TextBox 35"/>
          <p:cNvSpPr txBox="1"/>
          <p:nvPr/>
        </p:nvSpPr>
        <p:spPr>
          <a:xfrm>
            <a:off x="7209110" y="2940046"/>
            <a:ext cx="1431674" cy="507831"/>
          </a:xfrm>
          <a:prstGeom prst="rect">
            <a:avLst/>
          </a:prstGeom>
          <a:noFill/>
        </p:spPr>
        <p:txBody>
          <a:bodyPr wrap="none" rtlCol="0">
            <a:spAutoFit/>
          </a:bodyPr>
          <a:lstStyle/>
          <a:p>
            <a:pPr defTabSz="685800"/>
            <a:r>
              <a:rPr lang="en-AU" sz="2700" dirty="0">
                <a:solidFill>
                  <a:prstClr val="white"/>
                </a:solidFill>
                <a:latin typeface="Calibri" panose="020F0502020204030204"/>
              </a:rPr>
              <a:t>Adaptive</a:t>
            </a:r>
            <a:endParaRPr lang="en-AU" sz="2700" dirty="0">
              <a:solidFill>
                <a:prstClr val="white"/>
              </a:solidFill>
              <a:latin typeface="Calibri" panose="020F0502020204030204"/>
            </a:endParaRPr>
          </a:p>
        </p:txBody>
      </p:sp>
      <p:pic>
        <p:nvPicPr>
          <p:cNvPr id="52" name="Picture 2" descr="Image result for genetic data"/>
          <p:cNvPicPr>
            <a:picLocks noChangeAspect="1" noChangeArrowheads="1"/>
          </p:cNvPicPr>
          <p:nvPr/>
        </p:nvPicPr>
        <p:blipFill rotWithShape="1">
          <a:blip r:embed="rId2">
            <a:extLst>
              <a:ext uri="{28A0092B-C50C-407E-A947-70E740481C1C}">
                <a14:useLocalDpi xmlns:a14="http://schemas.microsoft.com/office/drawing/2010/main" val="0"/>
              </a:ext>
            </a:extLst>
          </a:blip>
          <a:srcRect l="8923" r="13984"/>
          <a:stretch/>
        </p:blipFill>
        <p:spPr bwMode="auto">
          <a:xfrm>
            <a:off x="255918" y="2391631"/>
            <a:ext cx="2090269" cy="149424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genetic data"/>
          <p:cNvPicPr>
            <a:picLocks noChangeAspect="1" noChangeArrowheads="1"/>
          </p:cNvPicPr>
          <p:nvPr/>
        </p:nvPicPr>
        <p:blipFill rotWithShape="1">
          <a:blip r:embed="rId2">
            <a:extLst>
              <a:ext uri="{28A0092B-C50C-407E-A947-70E740481C1C}">
                <a14:useLocalDpi xmlns:a14="http://schemas.microsoft.com/office/drawing/2010/main" val="0"/>
              </a:ext>
            </a:extLst>
          </a:blip>
          <a:srcRect l="8923" r="13984"/>
          <a:stretch/>
        </p:blipFill>
        <p:spPr bwMode="auto">
          <a:xfrm>
            <a:off x="6758658" y="1394495"/>
            <a:ext cx="2090269" cy="149424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genetic data"/>
          <p:cNvPicPr>
            <a:picLocks noChangeAspect="1" noChangeArrowheads="1"/>
          </p:cNvPicPr>
          <p:nvPr/>
        </p:nvPicPr>
        <p:blipFill rotWithShape="1">
          <a:blip r:embed="rId2">
            <a:extLst>
              <a:ext uri="{28A0092B-C50C-407E-A947-70E740481C1C}">
                <a14:useLocalDpi xmlns:a14="http://schemas.microsoft.com/office/drawing/2010/main" val="0"/>
              </a:ext>
            </a:extLst>
          </a:blip>
          <a:srcRect l="8923" r="13984"/>
          <a:stretch/>
        </p:blipFill>
        <p:spPr bwMode="auto">
          <a:xfrm>
            <a:off x="6758658" y="3389477"/>
            <a:ext cx="2090269" cy="149424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6882492" y="3366691"/>
            <a:ext cx="774352" cy="1624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58" name="Rectangle 57"/>
          <p:cNvSpPr/>
          <p:nvPr/>
        </p:nvSpPr>
        <p:spPr>
          <a:xfrm>
            <a:off x="7787809" y="3366691"/>
            <a:ext cx="930153" cy="1624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59" name="Rectangle 58"/>
          <p:cNvSpPr/>
          <p:nvPr/>
        </p:nvSpPr>
        <p:spPr>
          <a:xfrm>
            <a:off x="6668209" y="1352714"/>
            <a:ext cx="214283" cy="1624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60" name="Rectangle 59"/>
          <p:cNvSpPr/>
          <p:nvPr/>
        </p:nvSpPr>
        <p:spPr>
          <a:xfrm>
            <a:off x="8725093" y="1329413"/>
            <a:ext cx="736270" cy="1624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
        <p:nvSpPr>
          <p:cNvPr id="61" name="Rectangle 60"/>
          <p:cNvSpPr/>
          <p:nvPr/>
        </p:nvSpPr>
        <p:spPr>
          <a:xfrm>
            <a:off x="7609052" y="1316707"/>
            <a:ext cx="178758" cy="1624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AU" sz="1350">
              <a:solidFill>
                <a:prstClr val="white"/>
              </a:solidFill>
              <a:latin typeface="Calibri" panose="020F0502020204030204"/>
            </a:endParaRPr>
          </a:p>
        </p:txBody>
      </p:sp>
    </p:spTree>
    <p:extLst>
      <p:ext uri="{BB962C8B-B14F-4D97-AF65-F5344CB8AC3E}">
        <p14:creationId xmlns:p14="http://schemas.microsoft.com/office/powerpoint/2010/main" val="2325710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attributes</a:t>
            </a:r>
            <a:endParaRPr lang="en-AU" dirty="0"/>
          </a:p>
        </p:txBody>
      </p:sp>
      <p:sp>
        <p:nvSpPr>
          <p:cNvPr id="3" name="Content Placeholder 2"/>
          <p:cNvSpPr>
            <a:spLocks noGrp="1"/>
          </p:cNvSpPr>
          <p:nvPr>
            <p:ph idx="1"/>
          </p:nvPr>
        </p:nvSpPr>
        <p:spPr/>
        <p:txBody>
          <a:bodyPr/>
          <a:lstStyle/>
          <a:p>
            <a:r>
              <a:rPr lang="en-AU" dirty="0" smtClean="0"/>
              <a:t>Individual heterozygosity</a:t>
            </a:r>
            <a:endParaRPr lang="en-AU" dirty="0"/>
          </a:p>
        </p:txBody>
      </p:sp>
    </p:spTree>
    <p:extLst>
      <p:ext uri="{BB962C8B-B14F-4D97-AF65-F5344CB8AC3E}">
        <p14:creationId xmlns:p14="http://schemas.microsoft.com/office/powerpoint/2010/main" val="3592782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attributes</a:t>
            </a:r>
            <a:endParaRPr lang="en-AU" dirty="0"/>
          </a:p>
        </p:txBody>
      </p:sp>
      <p:sp>
        <p:nvSpPr>
          <p:cNvPr id="3" name="Content Placeholder 2"/>
          <p:cNvSpPr>
            <a:spLocks noGrp="1"/>
          </p:cNvSpPr>
          <p:nvPr>
            <p:ph idx="1"/>
          </p:nvPr>
        </p:nvSpPr>
        <p:spPr/>
        <p:txBody>
          <a:bodyPr/>
          <a:lstStyle/>
          <a:p>
            <a:r>
              <a:rPr lang="en-AU" dirty="0" smtClean="0"/>
              <a:t>Individual heterozygosity</a:t>
            </a:r>
            <a:endParaRPr lang="en-AU" dirty="0"/>
          </a:p>
        </p:txBody>
      </p:sp>
    </p:spTree>
    <p:extLst>
      <p:ext uri="{BB962C8B-B14F-4D97-AF65-F5344CB8AC3E}">
        <p14:creationId xmlns:p14="http://schemas.microsoft.com/office/powerpoint/2010/main" val="240535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attributes</a:t>
            </a:r>
            <a:endParaRPr lang="en-AU" dirty="0"/>
          </a:p>
        </p:txBody>
      </p:sp>
      <p:sp>
        <p:nvSpPr>
          <p:cNvPr id="3" name="Content Placeholder 2"/>
          <p:cNvSpPr>
            <a:spLocks noGrp="1"/>
          </p:cNvSpPr>
          <p:nvPr>
            <p:ph idx="1"/>
          </p:nvPr>
        </p:nvSpPr>
        <p:spPr/>
        <p:txBody>
          <a:bodyPr/>
          <a:lstStyle/>
          <a:p>
            <a:r>
              <a:rPr lang="en-AU" dirty="0" smtClean="0"/>
              <a:t>Neutral genetic clusters</a:t>
            </a:r>
            <a:endParaRPr lang="en-AU" dirty="0"/>
          </a:p>
        </p:txBody>
      </p:sp>
    </p:spTree>
    <p:extLst>
      <p:ext uri="{BB962C8B-B14F-4D97-AF65-F5344CB8AC3E}">
        <p14:creationId xmlns:p14="http://schemas.microsoft.com/office/powerpoint/2010/main" val="1608520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attributes</a:t>
            </a:r>
            <a:endParaRPr lang="en-AU" dirty="0"/>
          </a:p>
        </p:txBody>
      </p:sp>
      <p:sp>
        <p:nvSpPr>
          <p:cNvPr id="3" name="Content Placeholder 2"/>
          <p:cNvSpPr>
            <a:spLocks noGrp="1"/>
          </p:cNvSpPr>
          <p:nvPr>
            <p:ph idx="1"/>
          </p:nvPr>
        </p:nvSpPr>
        <p:spPr/>
        <p:txBody>
          <a:bodyPr/>
          <a:lstStyle/>
          <a:p>
            <a:r>
              <a:rPr lang="en-AU" dirty="0" smtClean="0"/>
              <a:t>Adaptive genetic clusters</a:t>
            </a:r>
            <a:endParaRPr lang="en-AU" dirty="0"/>
          </a:p>
        </p:txBody>
      </p:sp>
    </p:spTree>
    <p:extLst>
      <p:ext uri="{BB962C8B-B14F-4D97-AF65-F5344CB8AC3E}">
        <p14:creationId xmlns:p14="http://schemas.microsoft.com/office/powerpoint/2010/main" val="2291902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Evolutionary attributes</a:t>
            </a:r>
            <a:endParaRPr lang="en-AU" dirty="0"/>
          </a:p>
        </p:txBody>
      </p:sp>
      <p:sp>
        <p:nvSpPr>
          <p:cNvPr id="3" name="Content Placeholder 2"/>
          <p:cNvSpPr>
            <a:spLocks noGrp="1"/>
          </p:cNvSpPr>
          <p:nvPr>
            <p:ph idx="1"/>
          </p:nvPr>
        </p:nvSpPr>
        <p:spPr/>
        <p:txBody>
          <a:bodyPr/>
          <a:lstStyle/>
          <a:p>
            <a:r>
              <a:rPr lang="en-AU" dirty="0" smtClean="0"/>
              <a:t>Climatic </a:t>
            </a:r>
            <a:r>
              <a:rPr lang="en-AU" dirty="0" err="1" smtClean="0"/>
              <a:t>refugia</a:t>
            </a:r>
            <a:endParaRPr lang="en-AU" dirty="0"/>
          </a:p>
        </p:txBody>
      </p:sp>
    </p:spTree>
    <p:extLst>
      <p:ext uri="{BB962C8B-B14F-4D97-AF65-F5344CB8AC3E}">
        <p14:creationId xmlns:p14="http://schemas.microsoft.com/office/powerpoint/2010/main" val="428852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22550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040477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891009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52308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4445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808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26050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168582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870898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4000"/>
            <a:ext cx="8229600" cy="2743200"/>
          </a:xfrm>
        </p:spPr>
        <p:txBody>
          <a:bodyPr>
            <a:normAutofit fontScale="90000"/>
          </a:bodyPr>
          <a:lstStyle/>
          <a:p>
            <a:r>
              <a:rPr lang="en-AU" dirty="0" smtClean="0"/>
              <a:t>Can we use environmental and geographic variables as surrogates </a:t>
            </a:r>
            <a:br>
              <a:rPr lang="en-AU" dirty="0" smtClean="0"/>
            </a:br>
            <a:r>
              <a:rPr lang="en-AU" dirty="0" smtClean="0"/>
              <a:t>for genetic variation in </a:t>
            </a:r>
            <a:br>
              <a:rPr lang="en-AU" dirty="0" smtClean="0"/>
            </a:br>
            <a:r>
              <a:rPr lang="en-AU" dirty="0" smtClean="0"/>
              <a:t>conservation planning?</a:t>
            </a:r>
            <a:endParaRPr lang="en-AU" dirty="0"/>
          </a:p>
        </p:txBody>
      </p:sp>
      <p:sp>
        <p:nvSpPr>
          <p:cNvPr id="3" name="TextBox 2"/>
          <p:cNvSpPr txBox="1"/>
          <p:nvPr/>
        </p:nvSpPr>
        <p:spPr>
          <a:xfrm>
            <a:off x="6647419" y="4774168"/>
            <a:ext cx="2496581" cy="369332"/>
          </a:xfrm>
          <a:prstGeom prst="rect">
            <a:avLst/>
          </a:prstGeom>
          <a:noFill/>
        </p:spPr>
        <p:txBody>
          <a:bodyPr wrap="none" rtlCol="0">
            <a:spAutoFit/>
          </a:bodyPr>
          <a:lstStyle/>
          <a:p>
            <a:r>
              <a:rPr lang="en-AU" dirty="0" smtClean="0"/>
              <a:t>Hanson </a:t>
            </a:r>
            <a:r>
              <a:rPr lang="en-AU" i="1" dirty="0" smtClean="0"/>
              <a:t>et al. </a:t>
            </a:r>
            <a:r>
              <a:rPr lang="en-AU" dirty="0" smtClean="0"/>
              <a:t>2017 PNAS</a:t>
            </a:r>
            <a:endParaRPr lang="en-AU" dirty="0"/>
          </a:p>
        </p:txBody>
      </p:sp>
    </p:spTree>
    <p:extLst>
      <p:ext uri="{BB962C8B-B14F-4D97-AF65-F5344CB8AC3E}">
        <p14:creationId xmlns:p14="http://schemas.microsoft.com/office/powerpoint/2010/main" val="274925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22" y="205979"/>
            <a:ext cx="8854632" cy="857250"/>
          </a:xfrm>
        </p:spPr>
        <p:txBody>
          <a:bodyPr>
            <a:normAutofit/>
          </a:bodyPr>
          <a:lstStyle/>
          <a:p>
            <a:r>
              <a:rPr lang="en-AU" sz="3800" dirty="0" smtClean="0"/>
              <a:t>How to improve conservation decisions?</a:t>
            </a:r>
            <a:endParaRPr lang="en-AU" sz="3800" dirty="0"/>
          </a:p>
        </p:txBody>
      </p:sp>
      <p:sp>
        <p:nvSpPr>
          <p:cNvPr id="3" name="Content Placeholder 2"/>
          <p:cNvSpPr>
            <a:spLocks noGrp="1"/>
          </p:cNvSpPr>
          <p:nvPr>
            <p:ph idx="1"/>
          </p:nvPr>
        </p:nvSpPr>
        <p:spPr>
          <a:xfrm>
            <a:off x="457200" y="1504709"/>
            <a:ext cx="8229600" cy="3089914"/>
          </a:xfrm>
        </p:spPr>
        <p:txBody>
          <a:bodyPr>
            <a:normAutofit lnSpcReduction="10000"/>
          </a:bodyPr>
          <a:lstStyle/>
          <a:p>
            <a:r>
              <a:rPr lang="en-AU" sz="3600" dirty="0" smtClean="0"/>
              <a:t>Better algorithms</a:t>
            </a:r>
          </a:p>
          <a:p>
            <a:endParaRPr lang="en-AU" sz="3600" dirty="0"/>
          </a:p>
          <a:p>
            <a:r>
              <a:rPr lang="en-AU" sz="3600" dirty="0" smtClean="0"/>
              <a:t>Better quality data</a:t>
            </a:r>
          </a:p>
          <a:p>
            <a:endParaRPr lang="en-AU" sz="3600" dirty="0"/>
          </a:p>
          <a:p>
            <a:r>
              <a:rPr lang="en-AU" sz="3600" dirty="0" smtClean="0"/>
              <a:t>Cost-effective surrogates for better data</a:t>
            </a:r>
            <a:endParaRPr lang="en-AU" sz="3600" dirty="0"/>
          </a:p>
        </p:txBody>
      </p:sp>
    </p:spTree>
    <p:extLst>
      <p:ext uri="{BB962C8B-B14F-4D97-AF65-F5344CB8AC3E}">
        <p14:creationId xmlns:p14="http://schemas.microsoft.com/office/powerpoint/2010/main" val="3647022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414430" y="611157"/>
            <a:ext cx="650438" cy="52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4000" b="1" dirty="0" smtClean="0"/>
              <a:t>Can surrogates inform our decisions?</a:t>
            </a:r>
            <a:endParaRPr lang="en-AU" sz="4000" b="1" dirty="0"/>
          </a:p>
        </p:txBody>
      </p:sp>
      <p:grpSp>
        <p:nvGrpSpPr>
          <p:cNvPr id="3" name="Group 2"/>
          <p:cNvGrpSpPr/>
          <p:nvPr/>
        </p:nvGrpSpPr>
        <p:grpSpPr>
          <a:xfrm>
            <a:off x="412565" y="1379640"/>
            <a:ext cx="8318870" cy="2863194"/>
            <a:chOff x="329830" y="1379640"/>
            <a:chExt cx="8318870" cy="2863194"/>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798" r="8008" b="15107"/>
            <a:stretch/>
          </p:blipFill>
          <p:spPr bwMode="auto">
            <a:xfrm>
              <a:off x="351214" y="2157761"/>
              <a:ext cx="8259386" cy="2085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r="7984" b="93667"/>
            <a:stretch/>
          </p:blipFill>
          <p:spPr bwMode="auto">
            <a:xfrm>
              <a:off x="329830" y="1379640"/>
              <a:ext cx="8318870" cy="68100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3032341" y="1037260"/>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1061614" y="896330"/>
            <a:ext cx="429329" cy="196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49935" y="1259729"/>
            <a:ext cx="650438" cy="384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5594178" y="896330"/>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493112" y="862193"/>
            <a:ext cx="122958" cy="2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8819570" y="4106844"/>
            <a:ext cx="650438" cy="749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5835869" y="1166311"/>
            <a:ext cx="165600" cy="466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8646264" y="1134144"/>
            <a:ext cx="1089275" cy="110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8618221" y="1337048"/>
            <a:ext cx="1110452" cy="3588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7" t="65732" r="326" b="-1450"/>
          <a:stretch/>
        </p:blipFill>
        <p:spPr bwMode="auto">
          <a:xfrm>
            <a:off x="1471290" y="1515938"/>
            <a:ext cx="6792178"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3" name="Rectangle 2"/>
          <p:cNvSpPr/>
          <p:nvPr/>
        </p:nvSpPr>
        <p:spPr>
          <a:xfrm>
            <a:off x="4851400" y="845128"/>
            <a:ext cx="3759200" cy="4124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4529667" y="4157133"/>
            <a:ext cx="821266"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6" t="65732" r="8716" b="-1450"/>
          <a:stretch/>
        </p:blipFill>
        <p:spPr bwMode="auto">
          <a:xfrm>
            <a:off x="1471290" y="1515938"/>
            <a:ext cx="6202050" cy="3453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1316195" y="1143647"/>
            <a:ext cx="6913408" cy="372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163440" y="1149417"/>
            <a:ext cx="220832" cy="276111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241697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00" y="205979"/>
            <a:ext cx="8377200" cy="857250"/>
          </a:xfrm>
        </p:spPr>
        <p:txBody>
          <a:bodyPr>
            <a:normAutofit/>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85000" lnSpcReduction="10000"/>
          </a:bodyPr>
          <a:lstStyle/>
          <a:p>
            <a:r>
              <a:rPr lang="en-AU" dirty="0" smtClean="0"/>
              <a:t>Effective for most studied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016104"/>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8150"/>
            <a:ext cx="8229600" cy="1807200"/>
          </a:xfrm>
        </p:spPr>
        <p:txBody>
          <a:bodyPr>
            <a:normAutofit/>
          </a:bodyPr>
          <a:lstStyle/>
          <a:p>
            <a:r>
              <a:rPr lang="en-AU" sz="5400" dirty="0" smtClean="0"/>
              <a:t>Does this generalize to other systems?</a:t>
            </a:r>
            <a:endParaRPr lang="en-AU" sz="5400" dirty="0"/>
          </a:p>
        </p:txBody>
      </p:sp>
      <p:sp>
        <p:nvSpPr>
          <p:cNvPr id="6" name="TextBox 5"/>
          <p:cNvSpPr txBox="1"/>
          <p:nvPr/>
        </p:nvSpPr>
        <p:spPr>
          <a:xfrm>
            <a:off x="6459483" y="4774168"/>
            <a:ext cx="2710870" cy="369332"/>
          </a:xfrm>
          <a:prstGeom prst="rect">
            <a:avLst/>
          </a:prstGeom>
          <a:noFill/>
        </p:spPr>
        <p:txBody>
          <a:bodyPr wrap="none" rtlCol="0">
            <a:spAutoFit/>
          </a:bodyPr>
          <a:lstStyle/>
          <a:p>
            <a:r>
              <a:rPr lang="en-AU" dirty="0" smtClean="0"/>
              <a:t>Hanson </a:t>
            </a:r>
            <a:r>
              <a:rPr lang="en-AU" i="1" dirty="0" smtClean="0"/>
              <a:t>et al. </a:t>
            </a:r>
            <a:r>
              <a:rPr lang="en-AU" dirty="0" smtClean="0"/>
              <a:t>under review</a:t>
            </a:r>
            <a:endParaRPr lang="en-AU" dirty="0"/>
          </a:p>
        </p:txBody>
      </p:sp>
    </p:spTree>
    <p:extLst>
      <p:ext uri="{BB962C8B-B14F-4D97-AF65-F5344CB8AC3E}">
        <p14:creationId xmlns:p14="http://schemas.microsoft.com/office/powerpoint/2010/main" val="1408214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65600" y="165600"/>
            <a:ext cx="5225729" cy="4741043"/>
          </a:xfrm>
        </p:spPr>
      </p:pic>
      <p:sp>
        <p:nvSpPr>
          <p:cNvPr id="5" name="TextBox 4"/>
          <p:cNvSpPr txBox="1"/>
          <p:nvPr/>
        </p:nvSpPr>
        <p:spPr>
          <a:xfrm>
            <a:off x="468000" y="165600"/>
            <a:ext cx="2552750" cy="1200329"/>
          </a:xfrm>
          <a:prstGeom prst="rect">
            <a:avLst/>
          </a:prstGeom>
          <a:noFill/>
        </p:spPr>
        <p:txBody>
          <a:bodyPr wrap="none" rtlCol="0">
            <a:spAutoFit/>
          </a:bodyPr>
          <a:lstStyle/>
          <a:p>
            <a:pPr algn="ctr"/>
            <a:r>
              <a:rPr lang="en-AU" sz="3600" dirty="0" smtClean="0"/>
              <a:t>Iberian </a:t>
            </a:r>
          </a:p>
          <a:p>
            <a:pPr algn="ctr"/>
            <a:r>
              <a:rPr lang="en-AU" sz="3600" dirty="0" err="1" smtClean="0"/>
              <a:t>Herptofauna</a:t>
            </a:r>
            <a:endParaRPr lang="en-AU" sz="3600" dirty="0"/>
          </a:p>
        </p:txBody>
      </p:sp>
      <p:sp>
        <p:nvSpPr>
          <p:cNvPr id="6" name="Content Placeholder 2"/>
          <p:cNvSpPr txBox="1">
            <a:spLocks/>
          </p:cNvSpPr>
          <p:nvPr/>
        </p:nvSpPr>
        <p:spPr>
          <a:xfrm>
            <a:off x="226800" y="1752630"/>
            <a:ext cx="33660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smtClean="0"/>
              <a:t>Six amphibians</a:t>
            </a:r>
          </a:p>
          <a:p>
            <a:endParaRPr lang="en-AU" sz="2800" dirty="0" smtClean="0"/>
          </a:p>
          <a:p>
            <a:r>
              <a:rPr lang="en-AU" sz="2800" dirty="0" smtClean="0"/>
              <a:t>Three reptiles</a:t>
            </a:r>
          </a:p>
          <a:p>
            <a:endParaRPr lang="en-AU" sz="2800" dirty="0"/>
          </a:p>
          <a:p>
            <a:r>
              <a:rPr lang="en-AU" sz="2800" dirty="0" smtClean="0"/>
              <a:t>Microsatellites</a:t>
            </a:r>
          </a:p>
        </p:txBody>
      </p:sp>
    </p:spTree>
    <p:extLst>
      <p:ext uri="{BB962C8B-B14F-4D97-AF65-F5344CB8AC3E}">
        <p14:creationId xmlns:p14="http://schemas.microsoft.com/office/powerpoint/2010/main" val="393736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24484" y="205980"/>
            <a:ext cx="4781916" cy="4777046"/>
          </a:xfrm>
        </p:spPr>
      </p:pic>
    </p:spTree>
    <p:extLst>
      <p:ext uri="{BB962C8B-B14F-4D97-AF65-F5344CB8AC3E}">
        <p14:creationId xmlns:p14="http://schemas.microsoft.com/office/powerpoint/2010/main" val="1836487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grpSp>
        <p:nvGrpSpPr>
          <p:cNvPr id="6" name="Group 5"/>
          <p:cNvGrpSpPr/>
          <p:nvPr/>
        </p:nvGrpSpPr>
        <p:grpSpPr>
          <a:xfrm>
            <a:off x="3058441" y="461804"/>
            <a:ext cx="4488399" cy="4341600"/>
            <a:chOff x="2021641" y="634604"/>
            <a:chExt cx="4488399" cy="43416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2097" b="8558"/>
            <a:stretch/>
          </p:blipFill>
          <p:spPr>
            <a:xfrm>
              <a:off x="2021641" y="634604"/>
              <a:ext cx="4488399" cy="4341600"/>
            </a:xfrm>
            <a:prstGeom prst="rect">
              <a:avLst/>
            </a:prstGeom>
          </p:spPr>
        </p:pic>
        <p:sp>
          <p:nvSpPr>
            <p:cNvPr id="5" name="Rectangle 4"/>
            <p:cNvSpPr/>
            <p:nvPr/>
          </p:nvSpPr>
          <p:spPr>
            <a:xfrm>
              <a:off x="3045600" y="634604"/>
              <a:ext cx="424800" cy="428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720477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8778" y="4774168"/>
            <a:ext cx="3192862" cy="369332"/>
          </a:xfrm>
          <a:prstGeom prst="rect">
            <a:avLst/>
          </a:prstGeom>
          <a:noFill/>
        </p:spPr>
        <p:txBody>
          <a:bodyPr wrap="none" rtlCol="0">
            <a:spAutoFit/>
          </a:bodyPr>
          <a:lstStyle/>
          <a:p>
            <a:r>
              <a:rPr lang="en-AU" dirty="0" smtClean="0"/>
              <a:t>Hanson </a:t>
            </a:r>
            <a:r>
              <a:rPr lang="en-AU" i="1" dirty="0" smtClean="0"/>
              <a:t>et al.</a:t>
            </a:r>
            <a:r>
              <a:rPr lang="en-AU" dirty="0" smtClean="0"/>
              <a:t> 2019 J. Appl. Ecol.</a:t>
            </a:r>
            <a:endParaRPr lang="en-AU" dirty="0"/>
          </a:p>
        </p:txBody>
      </p:sp>
      <p:sp>
        <p:nvSpPr>
          <p:cNvPr id="9" name="Title 1"/>
          <p:cNvSpPr>
            <a:spLocks noGrp="1"/>
          </p:cNvSpPr>
          <p:nvPr>
            <p:ph type="title"/>
          </p:nvPr>
        </p:nvSpPr>
        <p:spPr>
          <a:xfrm>
            <a:off x="457200" y="1581150"/>
            <a:ext cx="8229600" cy="1581149"/>
          </a:xfrm>
        </p:spPr>
        <p:txBody>
          <a:bodyPr>
            <a:normAutofit fontScale="90000"/>
          </a:bodyPr>
          <a:lstStyle/>
          <a:p>
            <a:r>
              <a:rPr lang="en-AU" dirty="0" smtClean="0"/>
              <a:t>How good are conventional approaches for capturing gene flow and can we do better?</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1" y="205979"/>
            <a:ext cx="8750461" cy="857250"/>
          </a:xfrm>
        </p:spPr>
        <p:txBody>
          <a:bodyPr>
            <a:noAutofit/>
          </a:bodyPr>
          <a:lstStyle/>
          <a:p>
            <a:r>
              <a:rPr lang="en-AU" sz="4000" dirty="0" smtClean="0"/>
              <a:t>Actions in places to achieve objectives</a:t>
            </a:r>
            <a:endParaRPr lang="en-AU" sz="4000" dirty="0"/>
          </a:p>
        </p:txBody>
      </p:sp>
      <p:sp>
        <p:nvSpPr>
          <p:cNvPr id="34" name="TextBox 33"/>
          <p:cNvSpPr txBox="1"/>
          <p:nvPr/>
        </p:nvSpPr>
        <p:spPr>
          <a:xfrm>
            <a:off x="204230" y="1329191"/>
            <a:ext cx="4296304" cy="3539430"/>
          </a:xfrm>
          <a:prstGeom prst="rect">
            <a:avLst/>
          </a:prstGeom>
          <a:noFill/>
        </p:spPr>
        <p:txBody>
          <a:bodyPr wrap="none" rtlCol="0">
            <a:spAutoFit/>
          </a:bodyPr>
          <a:lstStyle/>
          <a:p>
            <a:pPr marL="457200" indent="-457200">
              <a:buFont typeface="Arial" panose="020B0604020202020204" pitchFamily="34" charset="0"/>
              <a:buChar char="•"/>
            </a:pPr>
            <a:r>
              <a:rPr lang="en-AU" sz="3200" dirty="0" smtClean="0"/>
              <a:t>Establish reserves?</a:t>
            </a:r>
          </a:p>
          <a:p>
            <a:pPr marL="457200" indent="-457200">
              <a:buFont typeface="Arial" panose="020B0604020202020204" pitchFamily="34" charset="0"/>
              <a:buChar char="•"/>
            </a:pPr>
            <a:endParaRPr lang="en-AU" sz="3200" dirty="0" smtClean="0"/>
          </a:p>
          <a:p>
            <a:pPr marL="457200" indent="-457200">
              <a:buFont typeface="Arial" panose="020B0604020202020204" pitchFamily="34" charset="0"/>
              <a:buChar char="•"/>
            </a:pPr>
            <a:r>
              <a:rPr lang="en-AU" sz="3200" dirty="0" smtClean="0"/>
              <a:t>Remove pest species?</a:t>
            </a:r>
          </a:p>
          <a:p>
            <a:pPr marL="457200" indent="-457200">
              <a:buFont typeface="Arial" panose="020B0604020202020204" pitchFamily="34" charset="0"/>
              <a:buChar char="•"/>
            </a:pPr>
            <a:endParaRPr lang="en-AU" sz="3200" dirty="0" smtClean="0"/>
          </a:p>
          <a:p>
            <a:pPr marL="457200" indent="-457200">
              <a:buFont typeface="Arial" panose="020B0604020202020204" pitchFamily="34" charset="0"/>
              <a:buChar char="•"/>
            </a:pPr>
            <a:r>
              <a:rPr lang="en-AU" sz="3200" dirty="0"/>
              <a:t>Restore habitat</a:t>
            </a:r>
            <a:r>
              <a:rPr lang="en-AU" sz="3200" dirty="0" smtClean="0"/>
              <a:t>?</a:t>
            </a:r>
          </a:p>
          <a:p>
            <a:endParaRPr lang="en-AU" sz="3200" dirty="0" smtClean="0"/>
          </a:p>
          <a:p>
            <a:pPr marL="457200" indent="-457200">
              <a:buFont typeface="Arial" panose="020B0604020202020204" pitchFamily="34" charset="0"/>
              <a:buChar char="•"/>
            </a:pPr>
            <a:r>
              <a:rPr lang="en-AU" sz="3200" dirty="0"/>
              <a:t>Captive </a:t>
            </a:r>
            <a:r>
              <a:rPr lang="en-AU" sz="3200" dirty="0" smtClean="0"/>
              <a:t>breeding?</a:t>
            </a:r>
            <a:endParaRPr lang="en-AU" sz="3200" dirty="0"/>
          </a:p>
        </p:txBody>
      </p:sp>
      <p:sp>
        <p:nvSpPr>
          <p:cNvPr id="38" name="TextBox 37"/>
          <p:cNvSpPr txBox="1"/>
          <p:nvPr/>
        </p:nvSpPr>
        <p:spPr>
          <a:xfrm>
            <a:off x="-3879793" y="3171793"/>
            <a:ext cx="2577309" cy="523220"/>
          </a:xfrm>
          <a:prstGeom prst="rect">
            <a:avLst/>
          </a:prstGeom>
          <a:noFill/>
        </p:spPr>
        <p:txBody>
          <a:bodyPr wrap="none" rtlCol="0">
            <a:spAutoFit/>
          </a:bodyPr>
          <a:lstStyle/>
          <a:p>
            <a:pPr algn="ctr"/>
            <a:r>
              <a:rPr lang="en-AU" sz="2800" dirty="0" smtClean="0"/>
              <a:t>Restore habitat?</a:t>
            </a:r>
            <a:endParaRPr lang="en-AU" sz="2800" dirty="0"/>
          </a:p>
        </p:txBody>
      </p:sp>
      <p:sp>
        <p:nvSpPr>
          <p:cNvPr id="39" name="TextBox 38"/>
          <p:cNvSpPr txBox="1"/>
          <p:nvPr/>
        </p:nvSpPr>
        <p:spPr>
          <a:xfrm>
            <a:off x="-3964329" y="3912086"/>
            <a:ext cx="2693045" cy="523220"/>
          </a:xfrm>
          <a:prstGeom prst="rect">
            <a:avLst/>
          </a:prstGeom>
          <a:noFill/>
        </p:spPr>
        <p:txBody>
          <a:bodyPr wrap="none" rtlCol="0">
            <a:spAutoFit/>
          </a:bodyPr>
          <a:lstStyle/>
          <a:p>
            <a:pPr algn="ctr"/>
            <a:r>
              <a:rPr lang="en-AU" sz="2800" dirty="0" smtClean="0"/>
              <a:t>Monitor species?</a:t>
            </a:r>
          </a:p>
        </p:txBody>
      </p:sp>
      <p:sp>
        <p:nvSpPr>
          <p:cNvPr id="40" name="TextBox 39"/>
          <p:cNvSpPr txBox="1"/>
          <p:nvPr/>
        </p:nvSpPr>
        <p:spPr>
          <a:xfrm>
            <a:off x="-4057691" y="4652379"/>
            <a:ext cx="2648225" cy="954107"/>
          </a:xfrm>
          <a:prstGeom prst="rect">
            <a:avLst/>
          </a:prstGeom>
          <a:noFill/>
        </p:spPr>
        <p:txBody>
          <a:bodyPr wrap="none" rtlCol="0">
            <a:spAutoFit/>
          </a:bodyPr>
          <a:lstStyle/>
          <a:p>
            <a:pPr algn="ctr"/>
            <a:r>
              <a:rPr lang="en-AU" sz="2800" dirty="0" smtClean="0"/>
              <a:t>Captive breeding</a:t>
            </a:r>
          </a:p>
          <a:p>
            <a:pPr algn="ctr"/>
            <a:r>
              <a:rPr lang="en-AU" sz="2800" dirty="0" smtClean="0"/>
              <a:t>programmes?</a:t>
            </a:r>
            <a:endParaRPr lang="en-AU" sz="2800" dirty="0"/>
          </a:p>
        </p:txBody>
      </p:sp>
      <p:grpSp>
        <p:nvGrpSpPr>
          <p:cNvPr id="36" name="Group 35"/>
          <p:cNvGrpSpPr/>
          <p:nvPr/>
        </p:nvGrpSpPr>
        <p:grpSpPr>
          <a:xfrm>
            <a:off x="4693921" y="1321895"/>
            <a:ext cx="4011008" cy="3517628"/>
            <a:chOff x="545245" y="1700597"/>
            <a:chExt cx="3206683" cy="2812240"/>
          </a:xfrm>
        </p:grpSpPr>
        <p:sp>
          <p:nvSpPr>
            <p:cNvPr id="37" name="Rectangle 36"/>
            <p:cNvSpPr/>
            <p:nvPr/>
          </p:nvSpPr>
          <p:spPr>
            <a:xfrm>
              <a:off x="545245" y="1700597"/>
              <a:ext cx="3206683" cy="281224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2738715" y="1979574"/>
              <a:ext cx="757633" cy="7318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518" y="2134785"/>
              <a:ext cx="375051" cy="411738"/>
            </a:xfrm>
            <a:prstGeom prst="rect">
              <a:avLst/>
            </a:prstGeom>
          </p:spPr>
        </p:pic>
        <p:sp>
          <p:nvSpPr>
            <p:cNvPr id="43" name="Oval 42"/>
            <p:cNvSpPr/>
            <p:nvPr/>
          </p:nvSpPr>
          <p:spPr>
            <a:xfrm>
              <a:off x="1835908" y="3616939"/>
              <a:ext cx="1028276" cy="8117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035" y="3954078"/>
              <a:ext cx="346219" cy="380087"/>
            </a:xfrm>
            <a:prstGeom prst="rect">
              <a:avLst/>
            </a:prstGeom>
          </p:spPr>
        </p:pic>
        <p:sp>
          <p:nvSpPr>
            <p:cNvPr id="45" name="Oval 44"/>
            <p:cNvSpPr/>
            <p:nvPr/>
          </p:nvSpPr>
          <p:spPr>
            <a:xfrm>
              <a:off x="704570" y="1912078"/>
              <a:ext cx="759398" cy="70029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30288" y="1959723"/>
              <a:ext cx="328773" cy="360933"/>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4294" y="2204196"/>
              <a:ext cx="307079" cy="337118"/>
            </a:xfrm>
            <a:prstGeom prst="rect">
              <a:avLst/>
            </a:prstGeom>
          </p:spPr>
        </p:pic>
        <p:sp>
          <p:nvSpPr>
            <p:cNvPr id="48" name="Oval 47"/>
            <p:cNvSpPr/>
            <p:nvPr/>
          </p:nvSpPr>
          <p:spPr>
            <a:xfrm>
              <a:off x="668473" y="3642837"/>
              <a:ext cx="804266" cy="75153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07" y="3786923"/>
              <a:ext cx="501724" cy="550803"/>
            </a:xfrm>
            <a:prstGeom prst="rect">
              <a:avLst/>
            </a:prstGeom>
          </p:spPr>
        </p:pic>
        <p:grpSp>
          <p:nvGrpSpPr>
            <p:cNvPr id="50" name="Group 49"/>
            <p:cNvGrpSpPr/>
            <p:nvPr/>
          </p:nvGrpSpPr>
          <p:grpSpPr>
            <a:xfrm>
              <a:off x="1880072" y="1760485"/>
              <a:ext cx="673270" cy="620868"/>
              <a:chOff x="6032665" y="1320117"/>
              <a:chExt cx="919679" cy="772531"/>
            </a:xfrm>
          </p:grpSpPr>
          <p:sp>
            <p:nvSpPr>
              <p:cNvPr id="66" name="Oval 65"/>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51" name="Group 50"/>
            <p:cNvGrpSpPr/>
            <p:nvPr/>
          </p:nvGrpSpPr>
          <p:grpSpPr>
            <a:xfrm>
              <a:off x="3012637" y="3045487"/>
              <a:ext cx="523184" cy="482464"/>
              <a:chOff x="7579737" y="2919013"/>
              <a:chExt cx="714664" cy="600318"/>
            </a:xfrm>
          </p:grpSpPr>
          <p:sp>
            <p:nvSpPr>
              <p:cNvPr id="64" name="Oval 6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52" name="Group 51"/>
            <p:cNvGrpSpPr/>
            <p:nvPr/>
          </p:nvGrpSpPr>
          <p:grpSpPr>
            <a:xfrm>
              <a:off x="2291749" y="2838525"/>
              <a:ext cx="523184" cy="506816"/>
              <a:chOff x="7579737" y="2919015"/>
              <a:chExt cx="714664" cy="600318"/>
            </a:xfrm>
          </p:grpSpPr>
          <p:sp>
            <p:nvSpPr>
              <p:cNvPr id="62" name="Oval 61"/>
              <p:cNvSpPr/>
              <p:nvPr/>
            </p:nvSpPr>
            <p:spPr>
              <a:xfrm>
                <a:off x="7579737" y="2919015"/>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53" name="Group 52"/>
            <p:cNvGrpSpPr/>
            <p:nvPr/>
          </p:nvGrpSpPr>
          <p:grpSpPr>
            <a:xfrm>
              <a:off x="3046464" y="3738153"/>
              <a:ext cx="523184" cy="482464"/>
              <a:chOff x="7579737" y="2919013"/>
              <a:chExt cx="714664" cy="600318"/>
            </a:xfrm>
          </p:grpSpPr>
          <p:sp>
            <p:nvSpPr>
              <p:cNvPr id="60" name="Oval 59"/>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54" name="Group 53"/>
            <p:cNvGrpSpPr/>
            <p:nvPr/>
          </p:nvGrpSpPr>
          <p:grpSpPr>
            <a:xfrm>
              <a:off x="1094996" y="2705737"/>
              <a:ext cx="998433" cy="909276"/>
              <a:chOff x="1094996" y="2705737"/>
              <a:chExt cx="998433" cy="909276"/>
            </a:xfrm>
          </p:grpSpPr>
          <p:sp>
            <p:nvSpPr>
              <p:cNvPr id="57" name="Oval 56"/>
              <p:cNvSpPr/>
              <p:nvPr/>
            </p:nvSpPr>
            <p:spPr>
              <a:xfrm>
                <a:off x="1094996" y="2705737"/>
                <a:ext cx="998433" cy="909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528" y="3160739"/>
                <a:ext cx="349676" cy="383881"/>
              </a:xfrm>
              <a:prstGeom prst="rect">
                <a:avLst/>
              </a:prstGeom>
            </p:spPr>
          </p:pic>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30841" y="2838525"/>
                <a:ext cx="352139" cy="386585"/>
              </a:xfrm>
              <a:prstGeom prst="rect">
                <a:avLst/>
              </a:prstGeom>
            </p:spPr>
          </p:pic>
        </p:grpSp>
      </p:grpSp>
    </p:spTree>
    <p:extLst>
      <p:ext uri="{BB962C8B-B14F-4D97-AF65-F5344CB8AC3E}">
        <p14:creationId xmlns:p14="http://schemas.microsoft.com/office/powerpoint/2010/main" val="3416147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59017"/>
            <a:ext cx="8788400" cy="1107383"/>
          </a:xfrm>
        </p:spPr>
        <p:txBody>
          <a:bodyPr>
            <a:noAutofit/>
          </a:bodyPr>
          <a:lstStyle/>
          <a:p>
            <a:r>
              <a:rPr lang="en-AU" sz="3600" dirty="0" smtClean="0"/>
              <a:t>Conventional approaches for connectivity</a:t>
            </a:r>
            <a:endParaRPr lang="en-AU" sz="3600" dirty="0"/>
          </a:p>
        </p:txBody>
      </p:sp>
      <p:pic>
        <p:nvPicPr>
          <p:cNvPr id="2050" name="Picture 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490" y="1503679"/>
            <a:ext cx="4305709" cy="3528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1503679"/>
            <a:ext cx="4262284" cy="2677656"/>
          </a:xfrm>
          <a:prstGeom prst="rect">
            <a:avLst/>
          </a:prstGeom>
          <a:noFill/>
        </p:spPr>
        <p:txBody>
          <a:bodyPr wrap="square" rtlCol="0">
            <a:spAutoFit/>
          </a:bodyPr>
          <a:lstStyle/>
          <a:p>
            <a:pPr marL="285750" indent="-285750">
              <a:buFont typeface="Arial" panose="020B0604020202020204" pitchFamily="34" charset="0"/>
              <a:buChar char="•"/>
            </a:pPr>
            <a:r>
              <a:rPr lang="en-AU" sz="2800" dirty="0" smtClean="0"/>
              <a:t>More clumped -&gt;            more connectivity</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species-specific data</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smtClean="0"/>
              <a:t>No landscape data</a:t>
            </a:r>
            <a:endParaRPr lang="en-AU" sz="2800" dirty="0"/>
          </a:p>
        </p:txBody>
      </p:sp>
    </p:spTree>
    <p:extLst>
      <p:ext uri="{BB962C8B-B14F-4D97-AF65-F5344CB8AC3E}">
        <p14:creationId xmlns:p14="http://schemas.microsoft.com/office/powerpoint/2010/main" val="3658199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Reserve selection using genetic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1600" y="1129040"/>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3640997" y="30943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640997" y="25755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81611" y="19032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79400" y="3961188"/>
            <a:ext cx="2082409" cy="1009469"/>
            <a:chOff x="330200" y="3961188"/>
            <a:chExt cx="2082409" cy="1009469"/>
          </a:xfrm>
        </p:grpSpPr>
        <p:sp>
          <p:nvSpPr>
            <p:cNvPr id="105" name="Rectangle 104"/>
            <p:cNvSpPr/>
            <p:nvPr/>
          </p:nvSpPr>
          <p:spPr>
            <a:xfrm>
              <a:off x="3302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3302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836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83601" y="4508992"/>
              <a:ext cx="1529008" cy="461665"/>
            </a:xfrm>
            <a:prstGeom prst="rect">
              <a:avLst/>
            </a:prstGeom>
            <a:noFill/>
          </p:spPr>
          <p:txBody>
            <a:bodyPr wrap="none" rtlCol="0">
              <a:spAutoFit/>
            </a:bodyPr>
            <a:lstStyle/>
            <a:p>
              <a:r>
                <a:rPr lang="en-AU" sz="2400" dirty="0" smtClean="0"/>
                <a:t>Unsuitable</a:t>
              </a:r>
              <a:endParaRPr lang="en-AU" sz="2400" dirty="0"/>
            </a:p>
          </p:txBody>
        </p:sp>
      </p:grpSp>
      <p:grpSp>
        <p:nvGrpSpPr>
          <p:cNvPr id="24" name="Group 23"/>
          <p:cNvGrpSpPr/>
          <p:nvPr/>
        </p:nvGrpSpPr>
        <p:grpSpPr>
          <a:xfrm>
            <a:off x="3485982" y="3964907"/>
            <a:ext cx="2816180" cy="1009469"/>
            <a:chOff x="3485982" y="3964907"/>
            <a:chExt cx="2816180" cy="1009469"/>
          </a:xfrm>
        </p:grpSpPr>
        <p:sp>
          <p:nvSpPr>
            <p:cNvPr id="108" name="Rectangle 107"/>
            <p:cNvSpPr/>
            <p:nvPr/>
          </p:nvSpPr>
          <p:spPr>
            <a:xfrm>
              <a:off x="3485982" y="3969372"/>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485982" y="4502772"/>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3957609" y="3964907"/>
              <a:ext cx="2344553" cy="461665"/>
            </a:xfrm>
            <a:prstGeom prst="rect">
              <a:avLst/>
            </a:prstGeom>
            <a:noFill/>
          </p:spPr>
          <p:txBody>
            <a:bodyPr wrap="none" rtlCol="0">
              <a:spAutoFit/>
            </a:bodyPr>
            <a:lstStyle/>
            <a:p>
              <a:r>
                <a:rPr lang="en-AU" sz="2400" dirty="0" smtClean="0"/>
                <a:t>High connectivity</a:t>
              </a:r>
              <a:endParaRPr lang="en-AU" sz="2400" dirty="0"/>
            </a:p>
          </p:txBody>
        </p:sp>
        <p:sp>
          <p:nvSpPr>
            <p:cNvPr id="112" name="TextBox 111"/>
            <p:cNvSpPr txBox="1"/>
            <p:nvPr/>
          </p:nvSpPr>
          <p:spPr>
            <a:xfrm>
              <a:off x="3957609" y="4512711"/>
              <a:ext cx="2285626" cy="461665"/>
            </a:xfrm>
            <a:prstGeom prst="rect">
              <a:avLst/>
            </a:prstGeom>
            <a:noFill/>
          </p:spPr>
          <p:txBody>
            <a:bodyPr wrap="none" rtlCol="0">
              <a:spAutoFit/>
            </a:bodyPr>
            <a:lstStyle/>
            <a:p>
              <a:r>
                <a:rPr lang="en-AU" sz="2400" dirty="0" smtClean="0"/>
                <a:t>Low connectivity</a:t>
              </a:r>
              <a:endParaRPr lang="en-AU" sz="2400" dirty="0"/>
            </a:p>
          </p:txBody>
        </p:sp>
      </p:gr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3467002" y="1756410"/>
            <a:ext cx="2133600" cy="2057400"/>
            <a:chOff x="228600" y="1733550"/>
            <a:chExt cx="2133600" cy="2057400"/>
          </a:xfrm>
        </p:grpSpPr>
        <p:sp>
          <p:nvSpPr>
            <p:cNvPr id="143" name="Rectangle 142"/>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Rectangle 143"/>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Rectangle 149"/>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Rectangle 150"/>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Rectangle 151"/>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Rectangle 152"/>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itle 1"/>
          <p:cNvSpPr>
            <a:spLocks noGrp="1"/>
          </p:cNvSpPr>
          <p:nvPr>
            <p:ph type="title"/>
          </p:nvPr>
        </p:nvSpPr>
        <p:spPr>
          <a:xfrm>
            <a:off x="457200" y="205979"/>
            <a:ext cx="8486078" cy="857250"/>
          </a:xfrm>
        </p:spPr>
        <p:txBody>
          <a:bodyPr>
            <a:normAutofit fontScale="90000"/>
          </a:bodyPr>
          <a:lstStyle/>
          <a:p>
            <a:r>
              <a:rPr lang="en-AU" dirty="0" smtClean="0"/>
              <a:t>Reserve selection using surrogate data</a:t>
            </a:r>
            <a:endParaRPr lang="en-AU" dirty="0"/>
          </a:p>
        </p:txBody>
      </p:sp>
      <p:grpSp>
        <p:nvGrpSpPr>
          <p:cNvPr id="23" name="Group 22"/>
          <p:cNvGrpSpPr/>
          <p:nvPr/>
        </p:nvGrpSpPr>
        <p:grpSpPr>
          <a:xfrm>
            <a:off x="253804" y="1733550"/>
            <a:ext cx="2133600" cy="2057400"/>
            <a:chOff x="228600" y="1733550"/>
            <a:chExt cx="2133600" cy="2057400"/>
          </a:xfrm>
        </p:grpSpPr>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680200" y="1756410"/>
            <a:ext cx="2133600" cy="2057400"/>
            <a:chOff x="6680200" y="1756410"/>
            <a:chExt cx="2133600" cy="2057400"/>
          </a:xfrm>
        </p:grpSpPr>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0" name="Rectangle 89"/>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7" name="Rectangle 96"/>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Plus 98"/>
          <p:cNvSpPr/>
          <p:nvPr/>
        </p:nvSpPr>
        <p:spPr>
          <a:xfrm>
            <a:off x="2464874" y="2273892"/>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744986" y="2336757"/>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3820" y="1120896"/>
            <a:ext cx="2474524" cy="523220"/>
          </a:xfrm>
          <a:prstGeom prst="rect">
            <a:avLst/>
          </a:prstGeom>
          <a:noFill/>
        </p:spPr>
        <p:txBody>
          <a:bodyPr wrap="none" rtlCol="0">
            <a:spAutoFit/>
          </a:bodyPr>
          <a:lstStyle/>
          <a:p>
            <a:r>
              <a:rPr lang="en-AU" sz="2800" dirty="0" smtClean="0"/>
              <a:t>Suitable habitat</a:t>
            </a:r>
            <a:endParaRPr lang="en-AU" sz="2800" dirty="0"/>
          </a:p>
        </p:txBody>
      </p:sp>
      <p:sp>
        <p:nvSpPr>
          <p:cNvPr id="129" name="TextBox 128"/>
          <p:cNvSpPr txBox="1"/>
          <p:nvPr/>
        </p:nvSpPr>
        <p:spPr>
          <a:xfrm>
            <a:off x="3309240" y="1121159"/>
            <a:ext cx="2474524" cy="523220"/>
          </a:xfrm>
          <a:prstGeom prst="rect">
            <a:avLst/>
          </a:prstGeom>
          <a:noFill/>
        </p:spPr>
        <p:txBody>
          <a:bodyPr wrap="none" rtlCol="0">
            <a:spAutoFit/>
          </a:bodyPr>
          <a:lstStyle/>
          <a:p>
            <a:r>
              <a:rPr lang="en-AU" sz="2800" dirty="0"/>
              <a:t>Suitable </a:t>
            </a:r>
            <a:r>
              <a:rPr lang="en-AU" sz="2800" dirty="0" smtClean="0"/>
              <a:t>habitat</a:t>
            </a:r>
            <a:endParaRPr lang="en-AU" sz="2800" dirty="0"/>
          </a:p>
        </p:txBody>
      </p:sp>
      <p:sp>
        <p:nvSpPr>
          <p:cNvPr id="130" name="TextBox 129"/>
          <p:cNvSpPr txBox="1"/>
          <p:nvPr/>
        </p:nvSpPr>
        <p:spPr>
          <a:xfrm>
            <a:off x="7013838" y="1091718"/>
            <a:ext cx="1390124" cy="523220"/>
          </a:xfrm>
          <a:prstGeom prst="rect">
            <a:avLst/>
          </a:prstGeom>
          <a:noFill/>
        </p:spPr>
        <p:txBody>
          <a:bodyPr wrap="none" rtlCol="0">
            <a:spAutoFit/>
          </a:bodyPr>
          <a:lstStyle/>
          <a:p>
            <a:r>
              <a:rPr lang="en-AU" sz="2800" dirty="0" smtClean="0"/>
              <a:t>Solution</a:t>
            </a:r>
            <a:endParaRPr lang="en-AU" sz="2800" dirty="0"/>
          </a:p>
        </p:txBody>
      </p:sp>
      <p:cxnSp>
        <p:nvCxnSpPr>
          <p:cNvPr id="102" name="Straight Arrow Connector 101"/>
          <p:cNvCxnSpPr/>
          <p:nvPr/>
        </p:nvCxnSpPr>
        <p:spPr>
          <a:xfrm flipV="1">
            <a:off x="4265465" y="19392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4271164" y="260590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4857719" y="3677417"/>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79400" y="3965653"/>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279400" y="4499053"/>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p:cNvSpPr txBox="1"/>
          <p:nvPr/>
        </p:nvSpPr>
        <p:spPr>
          <a:xfrm>
            <a:off x="832801" y="3961188"/>
            <a:ext cx="1190775" cy="461665"/>
          </a:xfrm>
          <a:prstGeom prst="rect">
            <a:avLst/>
          </a:prstGeom>
          <a:noFill/>
        </p:spPr>
        <p:txBody>
          <a:bodyPr wrap="none" rtlCol="0">
            <a:spAutoFit/>
          </a:bodyPr>
          <a:lstStyle/>
          <a:p>
            <a:r>
              <a:rPr lang="en-AU" sz="2400" dirty="0" smtClean="0"/>
              <a:t>Suitable</a:t>
            </a:r>
            <a:endParaRPr lang="en-AU" sz="2400" dirty="0"/>
          </a:p>
        </p:txBody>
      </p:sp>
      <p:sp>
        <p:nvSpPr>
          <p:cNvPr id="107" name="TextBox 106"/>
          <p:cNvSpPr txBox="1"/>
          <p:nvPr/>
        </p:nvSpPr>
        <p:spPr>
          <a:xfrm>
            <a:off x="832801" y="4508992"/>
            <a:ext cx="1529008" cy="461665"/>
          </a:xfrm>
          <a:prstGeom prst="rect">
            <a:avLst/>
          </a:prstGeom>
          <a:noFill/>
        </p:spPr>
        <p:txBody>
          <a:bodyPr wrap="none" rtlCol="0">
            <a:spAutoFit/>
          </a:bodyPr>
          <a:lstStyle/>
          <a:p>
            <a:r>
              <a:rPr lang="en-AU" sz="2400" dirty="0" smtClean="0"/>
              <a:t>Unsuitable</a:t>
            </a:r>
            <a:endParaRPr lang="en-AU" sz="2400" dirty="0"/>
          </a:p>
        </p:txBody>
      </p:sp>
      <p:sp>
        <p:nvSpPr>
          <p:cNvPr id="113" name="Rectangle 112"/>
          <p:cNvSpPr/>
          <p:nvPr/>
        </p:nvSpPr>
        <p:spPr>
          <a:xfrm>
            <a:off x="6680200" y="3958772"/>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TextBox 113"/>
          <p:cNvSpPr txBox="1"/>
          <p:nvPr/>
        </p:nvSpPr>
        <p:spPr>
          <a:xfrm>
            <a:off x="7239000" y="3965653"/>
            <a:ext cx="1248932" cy="461665"/>
          </a:xfrm>
          <a:prstGeom prst="rect">
            <a:avLst/>
          </a:prstGeom>
          <a:noFill/>
        </p:spPr>
        <p:txBody>
          <a:bodyPr wrap="none" rtlCol="0">
            <a:spAutoFit/>
          </a:bodyPr>
          <a:lstStyle/>
          <a:p>
            <a:r>
              <a:rPr lang="en-AU" sz="2400" dirty="0" smtClean="0"/>
              <a:t>Selected</a:t>
            </a:r>
            <a:endParaRPr lang="en-AU" sz="2400" dirty="0"/>
          </a:p>
        </p:txBody>
      </p:sp>
      <p:cxnSp>
        <p:nvCxnSpPr>
          <p:cNvPr id="159" name="Straight Arrow Connector 158"/>
          <p:cNvCxnSpPr/>
          <p:nvPr/>
        </p:nvCxnSpPr>
        <p:spPr>
          <a:xfrm flipV="1">
            <a:off x="4150236" y="302723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4279802" y="1886043"/>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8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Performance evaluation</a:t>
            </a:r>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Performance evaluation</a:t>
            </a:r>
            <a:endParaRPr lang="en-AU" dirty="0"/>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2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cxnSp>
        <p:nvCxnSpPr>
          <p:cNvPr id="99" name="Straight Arrow Connector 98"/>
          <p:cNvCxnSpPr/>
          <p:nvPr/>
        </p:nvCxnSpPr>
        <p:spPr>
          <a:xfrm>
            <a:off x="123444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828800" y="238571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7277100" y="237809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816100" y="18326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816100" y="235839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720840" y="3460134"/>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338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267200" y="34477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3733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42672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876800" y="23923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4856480" y="28934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4856480" y="2375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56480" y="1841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640997" y="293597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640997" y="241716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881611" y="1744831"/>
            <a:ext cx="509026" cy="6086"/>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 y="3505114"/>
            <a:ext cx="2625078" cy="1555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96240" y="920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284802" y="2621002"/>
            <a:ext cx="2843664" cy="830997"/>
          </a:xfrm>
          <a:prstGeom prst="rect">
            <a:avLst/>
          </a:prstGeom>
          <a:noFill/>
        </p:spPr>
        <p:txBody>
          <a:bodyPr wrap="none" rtlCol="0">
            <a:spAutoFit/>
          </a:bodyPr>
          <a:lstStyle/>
          <a:p>
            <a:pPr algn="ctr"/>
            <a:r>
              <a:rPr lang="en-AU" sz="2400" dirty="0" smtClean="0"/>
              <a:t>Occurrence records </a:t>
            </a:r>
          </a:p>
          <a:p>
            <a:pPr algn="ctr"/>
            <a:r>
              <a:rPr lang="en-AU" sz="2400" dirty="0" smtClean="0"/>
              <a:t>from online database</a:t>
            </a:r>
            <a:endParaRPr lang="en-AU" sz="2400" dirty="0"/>
          </a:p>
        </p:txBody>
      </p:sp>
      <p:sp>
        <p:nvSpPr>
          <p:cNvPr id="14" name="TextBox 13"/>
          <p:cNvSpPr txBox="1"/>
          <p:nvPr/>
        </p:nvSpPr>
        <p:spPr>
          <a:xfrm>
            <a:off x="5701882" y="227022"/>
            <a:ext cx="2147511" cy="461665"/>
          </a:xfrm>
          <a:prstGeom prst="rect">
            <a:avLst/>
          </a:prstGeom>
          <a:noFill/>
        </p:spPr>
        <p:txBody>
          <a:bodyPr wrap="none" rtlCol="0">
            <a:spAutoFit/>
          </a:bodyPr>
          <a:lstStyle/>
          <a:p>
            <a:r>
              <a:rPr lang="en-AU" sz="2400" dirty="0" smtClean="0"/>
              <a:t>Suitable habitat</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547045" y="593037"/>
            <a:ext cx="2169343" cy="1974850"/>
            <a:chOff x="2254250" y="800100"/>
            <a:chExt cx="4603750" cy="4191000"/>
          </a:xfrm>
        </p:grpSpPr>
        <p:sp>
          <p:nvSpPr>
            <p:cNvPr id="16" name="Rectangle 15"/>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48" y="3585349"/>
            <a:ext cx="2397572" cy="139397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15338"/>
          <a:stretch/>
        </p:blipFill>
        <p:spPr>
          <a:xfrm>
            <a:off x="4368731" y="688687"/>
            <a:ext cx="4609164" cy="3465713"/>
          </a:xfrm>
          <a:prstGeom prst="rect">
            <a:avLst/>
          </a:prstGeom>
        </p:spPr>
      </p:pic>
      <p:sp>
        <p:nvSpPr>
          <p:cNvPr id="20" name="Rectangle 19"/>
          <p:cNvSpPr/>
          <p:nvPr/>
        </p:nvSpPr>
        <p:spPr>
          <a:xfrm>
            <a:off x="4945856" y="4629433"/>
            <a:ext cx="3384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829724" y="4629432"/>
            <a:ext cx="338400" cy="288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5284209" y="4538668"/>
            <a:ext cx="1190775" cy="461665"/>
          </a:xfrm>
          <a:prstGeom prst="rect">
            <a:avLst/>
          </a:prstGeom>
          <a:noFill/>
        </p:spPr>
        <p:txBody>
          <a:bodyPr wrap="none" rtlCol="0">
            <a:spAutoFit/>
          </a:bodyPr>
          <a:lstStyle/>
          <a:p>
            <a:r>
              <a:rPr lang="en-AU" sz="2400" dirty="0" smtClean="0"/>
              <a:t>Suitable</a:t>
            </a:r>
            <a:endParaRPr lang="en-AU" sz="2400" dirty="0"/>
          </a:p>
        </p:txBody>
      </p:sp>
      <p:sp>
        <p:nvSpPr>
          <p:cNvPr id="23" name="TextBox 22"/>
          <p:cNvSpPr txBox="1"/>
          <p:nvPr/>
        </p:nvSpPr>
        <p:spPr>
          <a:xfrm>
            <a:off x="7148465" y="4540934"/>
            <a:ext cx="1529008" cy="461665"/>
          </a:xfrm>
          <a:prstGeom prst="rect">
            <a:avLst/>
          </a:prstGeom>
          <a:noFill/>
        </p:spPr>
        <p:txBody>
          <a:bodyPr wrap="none" rtlCol="0">
            <a:spAutoFit/>
          </a:bodyPr>
          <a:lstStyle/>
          <a:p>
            <a:r>
              <a:rPr lang="en-AU" sz="2400" dirty="0" smtClean="0"/>
              <a:t>Unsuitable</a:t>
            </a:r>
            <a:endParaRPr lang="en-AU" sz="2400"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240" y="114873"/>
            <a:ext cx="2625078" cy="461665"/>
          </a:xfrm>
          <a:prstGeom prst="rect">
            <a:avLst/>
          </a:prstGeom>
          <a:noFill/>
        </p:spPr>
        <p:txBody>
          <a:bodyPr wrap="none" rtlCol="0">
            <a:spAutoFit/>
          </a:bodyPr>
          <a:lstStyle/>
          <a:p>
            <a:r>
              <a:rPr lang="en-AU" sz="2400" dirty="0" smtClean="0"/>
              <a:t>Environmental data</a:t>
            </a:r>
            <a:endParaRPr lang="en-AU" sz="2400" dirty="0"/>
          </a:p>
        </p:txBody>
      </p:sp>
      <p:sp>
        <p:nvSpPr>
          <p:cNvPr id="12" name="TextBox 11"/>
          <p:cNvSpPr txBox="1"/>
          <p:nvPr/>
        </p:nvSpPr>
        <p:spPr>
          <a:xfrm>
            <a:off x="645979" y="2785793"/>
            <a:ext cx="1771319" cy="461665"/>
          </a:xfrm>
          <a:prstGeom prst="rect">
            <a:avLst/>
          </a:prstGeom>
          <a:noFill/>
        </p:spPr>
        <p:txBody>
          <a:bodyPr wrap="none" rtlCol="0">
            <a:spAutoFit/>
          </a:bodyPr>
          <a:lstStyle/>
          <a:p>
            <a:pPr algn="ctr"/>
            <a:r>
              <a:rPr lang="en-AU" sz="2400" dirty="0" smtClean="0"/>
              <a:t>Genetic data</a:t>
            </a:r>
            <a:endParaRPr lang="en-AU" sz="2400" dirty="0"/>
          </a:p>
        </p:txBody>
      </p:sp>
      <p:sp>
        <p:nvSpPr>
          <p:cNvPr id="17" name="Right Arrow Callout 16"/>
          <p:cNvSpPr/>
          <p:nvPr/>
        </p:nvSpPr>
        <p:spPr>
          <a:xfrm>
            <a:off x="3369294" y="809919"/>
            <a:ext cx="902021" cy="3768249"/>
          </a:xfrm>
          <a:prstGeom prst="right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a:off x="4778433" y="279162"/>
            <a:ext cx="3866700" cy="461665"/>
          </a:xfrm>
          <a:prstGeom prst="rect">
            <a:avLst/>
          </a:prstGeom>
          <a:noFill/>
        </p:spPr>
        <p:txBody>
          <a:bodyPr wrap="none" rtlCol="0">
            <a:spAutoFit/>
          </a:bodyPr>
          <a:lstStyle/>
          <a:p>
            <a:r>
              <a:rPr lang="en-AU" sz="2400" dirty="0" smtClean="0"/>
              <a:t>Resistance to gene flow maps</a:t>
            </a:r>
            <a:endParaRPr lang="en-AU" sz="2400" dirty="0"/>
          </a:p>
        </p:txBody>
      </p:sp>
      <p:grpSp>
        <p:nvGrpSpPr>
          <p:cNvPr id="4" name="Group 3"/>
          <p:cNvGrpSpPr/>
          <p:nvPr/>
        </p:nvGrpSpPr>
        <p:grpSpPr>
          <a:xfrm>
            <a:off x="6030902" y="4289731"/>
            <a:ext cx="1361762" cy="419553"/>
            <a:chOff x="6132195" y="4006215"/>
            <a:chExt cx="1361762" cy="419553"/>
          </a:xfrm>
        </p:grpSpPr>
        <p:sp>
          <p:nvSpPr>
            <p:cNvPr id="2" name="Rectangle 1"/>
            <p:cNvSpPr/>
            <p:nvPr/>
          </p:nvSpPr>
          <p:spPr>
            <a:xfrm>
              <a:off x="6132195" y="4006215"/>
              <a:ext cx="1361762" cy="41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37602" t="87600" r="36309" b="-501"/>
            <a:stretch/>
          </p:blipFill>
          <p:spPr>
            <a:xfrm>
              <a:off x="6187440" y="4006669"/>
              <a:ext cx="1303020" cy="403859"/>
            </a:xfrm>
            <a:prstGeom prst="rect">
              <a:avLst/>
            </a:prstGeom>
          </p:spPr>
        </p:pic>
      </p:grpSp>
      <p:pic>
        <p:nvPicPr>
          <p:cNvPr id="3074" name="Picture 2" descr="Image result for genetic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60" y="3249827"/>
            <a:ext cx="2267603" cy="12496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47045" y="593037"/>
            <a:ext cx="2169343" cy="1974850"/>
            <a:chOff x="2254250" y="800100"/>
            <a:chExt cx="4603750" cy="4191000"/>
          </a:xfrm>
        </p:grpSpPr>
        <p:sp>
          <p:nvSpPr>
            <p:cNvPr id="18" name="Rectangle 17"/>
            <p:cNvSpPr/>
            <p:nvPr/>
          </p:nvSpPr>
          <p:spPr>
            <a:xfrm>
              <a:off x="2254250" y="800100"/>
              <a:ext cx="4603750" cy="419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429" y="891780"/>
              <a:ext cx="4409142" cy="4038714"/>
            </a:xfrm>
            <a:prstGeom prst="rect">
              <a:avLst/>
            </a:prstGeom>
          </p:spPr>
        </p:pic>
      </p:gr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9487"/>
          <a:stretch/>
        </p:blipFill>
        <p:spPr>
          <a:xfrm>
            <a:off x="4329645" y="768787"/>
            <a:ext cx="4677876" cy="3339128"/>
          </a:xfrm>
          <a:prstGeom prst="rect">
            <a:avLst/>
          </a:prstGeom>
        </p:spPr>
      </p:pic>
    </p:spTree>
    <p:extLst>
      <p:ext uri="{BB962C8B-B14F-4D97-AF65-F5344CB8AC3E}">
        <p14:creationId xmlns:p14="http://schemas.microsoft.com/office/powerpoint/2010/main" val="19799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spTree>
    <p:extLst>
      <p:ext uri="{BB962C8B-B14F-4D97-AF65-F5344CB8AC3E}">
        <p14:creationId xmlns:p14="http://schemas.microsoft.com/office/powerpoint/2010/main" val="328207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800" y="727525"/>
            <a:ext cx="5680800" cy="37515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p:cNvSpPr>
            <a:spLocks noGrp="1"/>
          </p:cNvSpPr>
          <p:nvPr>
            <p:ph type="title"/>
          </p:nvPr>
        </p:nvSpPr>
        <p:spPr>
          <a:xfrm>
            <a:off x="147303" y="-165725"/>
            <a:ext cx="8922775" cy="857250"/>
          </a:xfrm>
        </p:spPr>
        <p:txBody>
          <a:bodyPr>
            <a:noAutofit/>
          </a:bodyPr>
          <a:lstStyle/>
          <a:p>
            <a:r>
              <a:rPr lang="en-AU" sz="3200" dirty="0" smtClean="0"/>
              <a:t>Do we need genetic data to maintain gene flow?</a:t>
            </a:r>
            <a:endParaRPr lang="en-AU" sz="3200" dirty="0"/>
          </a:p>
        </p:txBody>
      </p:sp>
      <p:sp>
        <p:nvSpPr>
          <p:cNvPr id="10" name="TextBox 9"/>
          <p:cNvSpPr txBox="1"/>
          <p:nvPr/>
        </p:nvSpPr>
        <p:spPr>
          <a:xfrm rot="16200000">
            <a:off x="59945" y="3187715"/>
            <a:ext cx="2464429" cy="637655"/>
          </a:xfrm>
          <a:prstGeom prst="rect">
            <a:avLst/>
          </a:prstGeom>
          <a:noFill/>
        </p:spPr>
        <p:txBody>
          <a:bodyPr wrap="none" rtlCol="0">
            <a:spAutoFit/>
          </a:bodyPr>
          <a:lstStyle/>
          <a:p>
            <a:pPr algn="ctr"/>
            <a:r>
              <a:rPr lang="en-AU" dirty="0" smtClean="0"/>
              <a:t>Percent of species with </a:t>
            </a:r>
          </a:p>
          <a:p>
            <a:pPr algn="ctr"/>
            <a:r>
              <a:rPr lang="en-AU" dirty="0" smtClean="0"/>
              <a:t>gene flow maintained</a:t>
            </a:r>
            <a:endParaRPr lang="en-AU" dirty="0"/>
          </a:p>
        </p:txBody>
      </p:sp>
      <p:sp>
        <p:nvSpPr>
          <p:cNvPr id="11" name="TextBox 10"/>
          <p:cNvSpPr txBox="1"/>
          <p:nvPr/>
        </p:nvSpPr>
        <p:spPr>
          <a:xfrm>
            <a:off x="2475183" y="4488802"/>
            <a:ext cx="4491291" cy="662491"/>
          </a:xfrm>
          <a:prstGeom prst="rect">
            <a:avLst/>
          </a:prstGeom>
          <a:noFill/>
        </p:spPr>
        <p:txBody>
          <a:bodyPr wrap="none" rtlCol="0">
            <a:spAutoFit/>
          </a:bodyPr>
          <a:lstStyle/>
          <a:p>
            <a:r>
              <a:rPr lang="en-AU" dirty="0" smtClean="0"/>
              <a:t>Strength of gene flow required in prioritization</a:t>
            </a:r>
          </a:p>
          <a:p>
            <a:pPr algn="ctr"/>
            <a:r>
              <a:rPr lang="en-AU" dirty="0" smtClean="0"/>
              <a:t>(percentile threshold)</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0625" y="717775"/>
            <a:ext cx="5394567" cy="205772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999" y="2775496"/>
            <a:ext cx="5548721" cy="1703555"/>
          </a:xfrm>
          <a:prstGeom prst="rect">
            <a:avLst/>
          </a:prstGeom>
        </p:spPr>
      </p:pic>
    </p:spTree>
    <p:extLst>
      <p:ext uri="{BB962C8B-B14F-4D97-AF65-F5344CB8AC3E}">
        <p14:creationId xmlns:p14="http://schemas.microsoft.com/office/powerpoint/2010/main" val="247943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65829"/>
            <a:ext cx="8959645" cy="1135626"/>
          </a:xfrm>
        </p:spPr>
        <p:txBody>
          <a:bodyPr>
            <a:noAutofit/>
          </a:bodyPr>
          <a:lstStyle/>
          <a:p>
            <a:r>
              <a:rPr lang="en-AU" sz="4000" dirty="0" smtClean="0"/>
              <a:t>Prioritizations need gene flow data</a:t>
            </a:r>
            <a:endParaRPr lang="en-AU" sz="4000" dirty="0"/>
          </a:p>
        </p:txBody>
      </p:sp>
      <p:sp>
        <p:nvSpPr>
          <p:cNvPr id="3" name="Content Placeholder 2"/>
          <p:cNvSpPr>
            <a:spLocks noGrp="1"/>
          </p:cNvSpPr>
          <p:nvPr>
            <p:ph idx="1"/>
          </p:nvPr>
        </p:nvSpPr>
        <p:spPr>
          <a:xfrm>
            <a:off x="294968" y="1345815"/>
            <a:ext cx="5729748" cy="3244831"/>
          </a:xfrm>
        </p:spPr>
        <p:txBody>
          <a:bodyPr>
            <a:normAutofit fontScale="77500" lnSpcReduction="20000"/>
          </a:bodyPr>
          <a:lstStyle/>
          <a:p>
            <a:r>
              <a:rPr lang="en-AU" dirty="0"/>
              <a:t>G</a:t>
            </a:r>
            <a:r>
              <a:rPr lang="en-AU" dirty="0" smtClean="0"/>
              <a:t>enetic data was needed to make prioritizations that could maintain strong levels of gene flow</a:t>
            </a:r>
          </a:p>
          <a:p>
            <a:endParaRPr lang="en-AU" dirty="0"/>
          </a:p>
          <a:p>
            <a:r>
              <a:rPr lang="en-AU" dirty="0" smtClean="0"/>
              <a:t>Potentially complicated by dispersal mechanisms</a:t>
            </a:r>
          </a:p>
          <a:p>
            <a:endParaRPr lang="en-AU" dirty="0" smtClean="0"/>
          </a:p>
          <a:p>
            <a:r>
              <a:rPr lang="en-AU" dirty="0" smtClean="0"/>
              <a:t>We can 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2380" y="3266408"/>
            <a:ext cx="2921620" cy="22027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80" y="1330820"/>
            <a:ext cx="2921620" cy="194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5497415" y="3042639"/>
            <a:ext cx="545885" cy="893622"/>
          </a:xfrm>
          <a:prstGeom prst="rect">
            <a:avLst/>
          </a:prstGeom>
          <a:solidFill>
            <a:srgbClr val="D000D0"/>
          </a:solidFill>
          <a:ln>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150471" y="9209"/>
            <a:ext cx="8993529" cy="857250"/>
          </a:xfrm>
        </p:spPr>
        <p:txBody>
          <a:bodyPr>
            <a:noAutofit/>
          </a:bodyPr>
          <a:lstStyle/>
          <a:p>
            <a:r>
              <a:rPr lang="en-AU" sz="4000" dirty="0" smtClean="0"/>
              <a:t>Actions in places to achieve objectives</a:t>
            </a:r>
            <a:endParaRPr lang="en-AU" sz="4000" dirty="0"/>
          </a:p>
        </p:txBody>
      </p:sp>
      <p:cxnSp>
        <p:nvCxnSpPr>
          <p:cNvPr id="33" name="Straight Connector 32"/>
          <p:cNvCxnSpPr/>
          <p:nvPr/>
        </p:nvCxnSpPr>
        <p:spPr>
          <a:xfrm>
            <a:off x="5208607" y="1194930"/>
            <a:ext cx="0" cy="278445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73886" y="3976546"/>
            <a:ext cx="336823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770357" y="4132760"/>
            <a:ext cx="2329805" cy="523220"/>
          </a:xfrm>
          <a:prstGeom prst="rect">
            <a:avLst/>
          </a:prstGeom>
          <a:noFill/>
        </p:spPr>
        <p:txBody>
          <a:bodyPr wrap="none" rtlCol="0">
            <a:spAutoFit/>
          </a:bodyPr>
          <a:lstStyle/>
          <a:p>
            <a:r>
              <a:rPr lang="en-AU" sz="2800" dirty="0" smtClean="0"/>
              <a:t>Different plans</a:t>
            </a:r>
            <a:endParaRPr lang="en-AU" sz="2800" dirty="0"/>
          </a:p>
        </p:txBody>
      </p:sp>
      <p:sp>
        <p:nvSpPr>
          <p:cNvPr id="44" name="TextBox 43"/>
          <p:cNvSpPr txBox="1"/>
          <p:nvPr/>
        </p:nvSpPr>
        <p:spPr>
          <a:xfrm rot="16200000">
            <a:off x="3213358" y="2294769"/>
            <a:ext cx="3113929" cy="584775"/>
          </a:xfrm>
          <a:prstGeom prst="rect">
            <a:avLst/>
          </a:prstGeom>
          <a:noFill/>
        </p:spPr>
        <p:txBody>
          <a:bodyPr wrap="none" rtlCol="0">
            <a:spAutoFit/>
          </a:bodyPr>
          <a:lstStyle/>
          <a:p>
            <a:r>
              <a:rPr lang="en-AU" sz="3200" dirty="0" smtClean="0"/>
              <a:t>Biodiversity value</a:t>
            </a:r>
            <a:endParaRPr lang="en-AU" sz="3200" dirty="0"/>
          </a:p>
        </p:txBody>
      </p:sp>
      <p:grpSp>
        <p:nvGrpSpPr>
          <p:cNvPr id="34" name="Group 33"/>
          <p:cNvGrpSpPr/>
          <p:nvPr/>
        </p:nvGrpSpPr>
        <p:grpSpPr>
          <a:xfrm>
            <a:off x="545245" y="1700597"/>
            <a:ext cx="3206683" cy="2812240"/>
            <a:chOff x="545245" y="1700597"/>
            <a:chExt cx="3206683" cy="2812240"/>
          </a:xfrm>
        </p:grpSpPr>
        <p:sp>
          <p:nvSpPr>
            <p:cNvPr id="5" name="Rectangle 4"/>
            <p:cNvSpPr/>
            <p:nvPr/>
          </p:nvSpPr>
          <p:spPr>
            <a:xfrm>
              <a:off x="545245" y="1700597"/>
              <a:ext cx="3206683" cy="281224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2738715" y="1979574"/>
              <a:ext cx="757633" cy="7318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518" y="2134785"/>
              <a:ext cx="375051" cy="411738"/>
            </a:xfrm>
            <a:prstGeom prst="rect">
              <a:avLst/>
            </a:prstGeom>
          </p:spPr>
        </p:pic>
        <p:sp>
          <p:nvSpPr>
            <p:cNvPr id="31" name="Oval 30"/>
            <p:cNvSpPr/>
            <p:nvPr/>
          </p:nvSpPr>
          <p:spPr>
            <a:xfrm>
              <a:off x="1835908" y="3616939"/>
              <a:ext cx="1028276" cy="8117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035" y="3954078"/>
              <a:ext cx="346219" cy="380087"/>
            </a:xfrm>
            <a:prstGeom prst="rect">
              <a:avLst/>
            </a:prstGeom>
          </p:spPr>
        </p:pic>
        <p:sp>
          <p:nvSpPr>
            <p:cNvPr id="10" name="Oval 9"/>
            <p:cNvSpPr/>
            <p:nvPr/>
          </p:nvSpPr>
          <p:spPr>
            <a:xfrm>
              <a:off x="704570" y="1912078"/>
              <a:ext cx="759398" cy="70029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30288" y="1959723"/>
              <a:ext cx="328773" cy="36093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4294" y="2204196"/>
              <a:ext cx="307079" cy="337118"/>
            </a:xfrm>
            <a:prstGeom prst="rect">
              <a:avLst/>
            </a:prstGeom>
          </p:spPr>
        </p:pic>
        <p:sp>
          <p:nvSpPr>
            <p:cNvPr id="13" name="Oval 12"/>
            <p:cNvSpPr/>
            <p:nvPr/>
          </p:nvSpPr>
          <p:spPr>
            <a:xfrm>
              <a:off x="668473" y="3642837"/>
              <a:ext cx="804266" cy="75153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07" y="3786923"/>
              <a:ext cx="501724" cy="550803"/>
            </a:xfrm>
            <a:prstGeom prst="rect">
              <a:avLst/>
            </a:prstGeom>
          </p:spPr>
        </p:pic>
        <p:grpSp>
          <p:nvGrpSpPr>
            <p:cNvPr id="15" name="Group 14"/>
            <p:cNvGrpSpPr/>
            <p:nvPr/>
          </p:nvGrpSpPr>
          <p:grpSpPr>
            <a:xfrm>
              <a:off x="1880072" y="1760485"/>
              <a:ext cx="673270" cy="620868"/>
              <a:chOff x="6032665" y="1320117"/>
              <a:chExt cx="919679" cy="772531"/>
            </a:xfrm>
          </p:grpSpPr>
          <p:sp>
            <p:nvSpPr>
              <p:cNvPr id="29" name="Oval 2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6" name="Group 15"/>
            <p:cNvGrpSpPr/>
            <p:nvPr/>
          </p:nvGrpSpPr>
          <p:grpSpPr>
            <a:xfrm>
              <a:off x="3012637" y="3045487"/>
              <a:ext cx="523184" cy="482464"/>
              <a:chOff x="7579737" y="2919013"/>
              <a:chExt cx="714664" cy="600318"/>
            </a:xfrm>
          </p:grpSpPr>
          <p:sp>
            <p:nvSpPr>
              <p:cNvPr id="27" name="Oval 2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7" name="Group 16"/>
            <p:cNvGrpSpPr/>
            <p:nvPr/>
          </p:nvGrpSpPr>
          <p:grpSpPr>
            <a:xfrm>
              <a:off x="2291749" y="2838525"/>
              <a:ext cx="523184" cy="506816"/>
              <a:chOff x="7579737" y="2919015"/>
              <a:chExt cx="714664" cy="600318"/>
            </a:xfrm>
          </p:grpSpPr>
          <p:sp>
            <p:nvSpPr>
              <p:cNvPr id="25" name="Oval 24"/>
              <p:cNvSpPr/>
              <p:nvPr/>
            </p:nvSpPr>
            <p:spPr>
              <a:xfrm>
                <a:off x="7579737" y="2919015"/>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3046464" y="3738153"/>
              <a:ext cx="523184" cy="482464"/>
              <a:chOff x="7579737" y="2919013"/>
              <a:chExt cx="714664" cy="600318"/>
            </a:xfrm>
          </p:grpSpPr>
          <p:sp>
            <p:nvSpPr>
              <p:cNvPr id="23" name="Oval 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 name="Group 2"/>
            <p:cNvGrpSpPr/>
            <p:nvPr/>
          </p:nvGrpSpPr>
          <p:grpSpPr>
            <a:xfrm>
              <a:off x="1094996" y="2705737"/>
              <a:ext cx="998433" cy="909276"/>
              <a:chOff x="1094996" y="2705737"/>
              <a:chExt cx="998433" cy="909276"/>
            </a:xfrm>
          </p:grpSpPr>
          <p:sp>
            <p:nvSpPr>
              <p:cNvPr id="20" name="Oval 19"/>
              <p:cNvSpPr/>
              <p:nvPr/>
            </p:nvSpPr>
            <p:spPr>
              <a:xfrm>
                <a:off x="1094996" y="2705737"/>
                <a:ext cx="998433" cy="909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528" y="3160739"/>
                <a:ext cx="349676" cy="3838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30841" y="2838525"/>
                <a:ext cx="352139" cy="386585"/>
              </a:xfrm>
              <a:prstGeom prst="rect">
                <a:avLst/>
              </a:prstGeom>
            </p:spPr>
          </p:pic>
        </p:grpSp>
        <p:sp>
          <p:nvSpPr>
            <p:cNvPr id="50" name="Oval 49"/>
            <p:cNvSpPr/>
            <p:nvPr/>
          </p:nvSpPr>
          <p:spPr>
            <a:xfrm>
              <a:off x="2299599" y="2810964"/>
              <a:ext cx="507311" cy="528313"/>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1" name="Oval 50"/>
            <p:cNvSpPr/>
            <p:nvPr/>
          </p:nvSpPr>
          <p:spPr>
            <a:xfrm>
              <a:off x="2991573" y="3002743"/>
              <a:ext cx="553169" cy="567605"/>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grpSp>
      <p:sp>
        <p:nvSpPr>
          <p:cNvPr id="59" name="Rectangle 58"/>
          <p:cNvSpPr/>
          <p:nvPr/>
        </p:nvSpPr>
        <p:spPr>
          <a:xfrm>
            <a:off x="188128" y="1001816"/>
            <a:ext cx="3840154" cy="523220"/>
          </a:xfrm>
          <a:prstGeom prst="rect">
            <a:avLst/>
          </a:prstGeom>
        </p:spPr>
        <p:txBody>
          <a:bodyPr wrap="none">
            <a:spAutoFit/>
          </a:bodyPr>
          <a:lstStyle/>
          <a:p>
            <a:r>
              <a:rPr lang="en-AU" sz="2800" dirty="0" smtClean="0"/>
              <a:t>Establish protected areas</a:t>
            </a:r>
            <a:endParaRPr lang="en-AU" sz="2800" dirty="0"/>
          </a:p>
        </p:txBody>
      </p:sp>
    </p:spTree>
    <p:extLst>
      <p:ext uri="{BB962C8B-B14F-4D97-AF65-F5344CB8AC3E}">
        <p14:creationId xmlns:p14="http://schemas.microsoft.com/office/powerpoint/2010/main" val="2234706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realized niches? </a:t>
            </a:r>
            <a:endParaRPr lang="en-AU" sz="4800" dirty="0"/>
          </a:p>
        </p:txBody>
      </p:sp>
      <p:sp>
        <p:nvSpPr>
          <p:cNvPr id="4" name="TextBox 3"/>
          <p:cNvSpPr txBox="1"/>
          <p:nvPr/>
        </p:nvSpPr>
        <p:spPr>
          <a:xfrm>
            <a:off x="6261095" y="4729497"/>
            <a:ext cx="2882905" cy="369332"/>
          </a:xfrm>
          <a:prstGeom prst="rect">
            <a:avLst/>
          </a:prstGeom>
          <a:noFill/>
        </p:spPr>
        <p:txBody>
          <a:bodyPr wrap="none" rtlCol="0">
            <a:spAutoFit/>
          </a:bodyPr>
          <a:lstStyle/>
          <a:p>
            <a:r>
              <a:rPr lang="en-AU" dirty="0" smtClean="0"/>
              <a:t>Hanson et al. </a:t>
            </a:r>
            <a:r>
              <a:rPr lang="en-AU" i="1" dirty="0" smtClean="0"/>
              <a:t>in press </a:t>
            </a:r>
            <a:r>
              <a:rPr lang="en-AU" dirty="0" smtClean="0"/>
              <a:t>Nature</a:t>
            </a:r>
            <a:endParaRPr lang="en-AU" dirty="0"/>
          </a:p>
        </p:txBody>
      </p:sp>
      <p:pic>
        <p:nvPicPr>
          <p:cNvPr id="1026" name="Picture 2" descr="Image result for no twitt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2375" y="89837"/>
            <a:ext cx="1032425" cy="10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p:cNvSpPr/>
          <p:nvPr/>
        </p:nvSpPr>
        <p:spPr>
          <a:xfrm>
            <a:off x="3639118" y="3854299"/>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4284036" y="376297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2144" y="3752941"/>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5365572" y="3764866"/>
            <a:ext cx="403110" cy="374680"/>
          </a:xfrm>
          <a:prstGeom prst="rect">
            <a:avLst/>
          </a:prstGeom>
          <a:solidFill>
            <a:srgbClr val="95B3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752419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Species data</a:t>
            </a:r>
            <a:endParaRPr lang="en-AU" dirty="0"/>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smtClean="0"/>
              <a:t>Subdivide </a:t>
            </a:r>
            <a:r>
              <a:rPr lang="en-AU" dirty="0"/>
              <a:t>each species’ distribution into </a:t>
            </a:r>
            <a:r>
              <a:rPr lang="en-AU" dirty="0" smtClean="0"/>
              <a:t>10 “environmental</a:t>
            </a:r>
            <a:r>
              <a:rPr lang="en-AU" dirty="0"/>
              <a:t>” </a:t>
            </a:r>
            <a:r>
              <a:rPr lang="en-AU" dirty="0" smtClean="0"/>
              <a:t>partitions</a:t>
            </a:r>
          </a:p>
          <a:p>
            <a:endParaRPr lang="en-AU" dirty="0" smtClean="0"/>
          </a:p>
          <a:p>
            <a:r>
              <a:rPr lang="en-AU" dirty="0"/>
              <a:t>Habitat targets set following standard approaches</a:t>
            </a:r>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7923061" cy="857250"/>
          </a:xfrm>
        </p:spPr>
        <p:txBody>
          <a:bodyPr>
            <a:noAutofit/>
          </a:bodyPr>
          <a:lstStyle/>
          <a:p>
            <a:r>
              <a:rPr lang="en-AU" dirty="0" smtClean="0"/>
              <a:t>How good </a:t>
            </a:r>
            <a:r>
              <a:rPr lang="en-AU" dirty="0" smtClean="0"/>
              <a:t>is the existing system</a:t>
            </a:r>
            <a:r>
              <a:rPr lang="en-AU" dirty="0" smtClean="0"/>
              <a:t>?</a:t>
            </a:r>
            <a:endParaRPr lang="en-AU"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18,688 (94%)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8,921 (45%)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8,921 species, 2,266 species are globally imperilled</a:t>
            </a:r>
            <a:endParaRPr lang="en-AU"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142842" y="1075398"/>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2" name="TextBox 11"/>
          <p:cNvSpPr txBox="1"/>
          <p:nvPr/>
        </p:nvSpPr>
        <p:spPr>
          <a:xfrm>
            <a:off x="8024757" y="2161830"/>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13" name="TextBox 12"/>
          <p:cNvSpPr txBox="1"/>
          <p:nvPr/>
        </p:nvSpPr>
        <p:spPr>
          <a:xfrm>
            <a:off x="7445102" y="3318256"/>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pic>
        <p:nvPicPr>
          <p:cNvPr id="14" name="Picture 2" descr="Image result for no twitt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1933" y="89395"/>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pic>
        <p:nvPicPr>
          <p:cNvPr id="9" name="Picture 2" descr="Image result for no twit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1933" y="89395"/>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19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pic>
        <p:nvPicPr>
          <p:cNvPr id="6" name="Picture 2" descr="Image result for no twit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1933" y="89395"/>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60" y="-2070"/>
            <a:ext cx="8229600" cy="857250"/>
          </a:xfrm>
        </p:spPr>
        <p:txBody>
          <a:bodyPr/>
          <a:lstStyle/>
          <a:p>
            <a:r>
              <a:rPr lang="en-AU" dirty="0" smtClean="0"/>
              <a:t>Prioritization for realized niches</a:t>
            </a:r>
            <a:endParaRPr lang="en-AU"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9060" y="837219"/>
            <a:ext cx="4010223"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t>35.9 % of the Earth’s land needed to complement existing protected areas</a:t>
            </a:r>
          </a:p>
          <a:p>
            <a:endParaRPr lang="en-AU" sz="2400" dirty="0" smtClean="0"/>
          </a:p>
          <a:p>
            <a:pPr marL="342900" indent="-342900">
              <a:buFont typeface="Arial" panose="020B0604020202020204" pitchFamily="34" charset="0"/>
              <a:buChar char="•"/>
            </a:pPr>
            <a:r>
              <a:rPr lang="en-AU" sz="2400" dirty="0" smtClean="0"/>
              <a:t>Biodiversity hotspots are critically important</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Conservation efforts needed across the planet</a:t>
            </a:r>
            <a:endParaRPr lang="en-AU" sz="2400" dirty="0"/>
          </a:p>
        </p:txBody>
      </p:sp>
      <p:pic>
        <p:nvPicPr>
          <p:cNvPr id="7" name="Picture 2" descr="Image result for no twit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750" y="44955"/>
            <a:ext cx="763200" cy="76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50" y="21600"/>
            <a:ext cx="8229600" cy="857250"/>
          </a:xfrm>
        </p:spPr>
        <p:txBody>
          <a:bodyPr>
            <a:normAutofit/>
          </a:bodyPr>
          <a:lstStyle/>
          <a:p>
            <a:r>
              <a:rPr lang="en-AU" dirty="0" smtClean="0"/>
              <a:t>What if we ignore species niches?</a:t>
            </a:r>
            <a:endParaRPr lang="en-AU" dirty="0"/>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3.7%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7,989 (40%) species</a:t>
            </a:r>
            <a:endParaRPr lang="en-AU" sz="28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pic>
        <p:nvPicPr>
          <p:cNvPr id="7" name="Picture 2" descr="Image result for no twitt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750" y="68625"/>
            <a:ext cx="763200" cy="76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74" y="113414"/>
            <a:ext cx="6294975" cy="1574157"/>
          </a:xfrm>
        </p:spPr>
        <p:txBody>
          <a:bodyPr>
            <a:noAutofit/>
          </a:bodyPr>
          <a:lstStyle/>
          <a:p>
            <a:r>
              <a:rPr lang="en-AU" sz="5400" dirty="0" smtClean="0"/>
              <a:t>Apply this to your own work!</a:t>
            </a:r>
            <a:endParaRPr lang="en-AU" sz="5400" dirty="0"/>
          </a:p>
        </p:txBody>
      </p:sp>
      <p:sp>
        <p:nvSpPr>
          <p:cNvPr id="3" name="Content Placeholder 2"/>
          <p:cNvSpPr>
            <a:spLocks noGrp="1"/>
          </p:cNvSpPr>
          <p:nvPr>
            <p:ph idx="1"/>
          </p:nvPr>
        </p:nvSpPr>
        <p:spPr>
          <a:xfrm>
            <a:off x="4297293" y="3425511"/>
            <a:ext cx="4675239" cy="1627552"/>
          </a:xfrm>
        </p:spPr>
        <p:txBody>
          <a:bodyPr>
            <a:noAutofit/>
          </a:bodyPr>
          <a:lstStyle/>
          <a:p>
            <a:r>
              <a:rPr lang="en-AU" sz="2800" dirty="0" err="1" smtClean="0">
                <a:latin typeface="Courier New" panose="02070309020205020404" pitchFamily="49" charset="0"/>
                <a:cs typeface="Courier New" panose="02070309020205020404" pitchFamily="49" charset="0"/>
              </a:rPr>
              <a:t>wdpar</a:t>
            </a:r>
            <a:r>
              <a:rPr lang="en-AU" sz="2800" dirty="0" smtClean="0">
                <a:latin typeface="Courier New" panose="02070309020205020404" pitchFamily="49" charset="0"/>
                <a:cs typeface="Courier New" panose="02070309020205020404" pitchFamily="49" charset="0"/>
              </a:rPr>
              <a:t> R package</a:t>
            </a:r>
          </a:p>
          <a:p>
            <a:pPr lvl="1"/>
            <a:r>
              <a:rPr lang="en-AU" dirty="0" smtClean="0"/>
              <a:t>Download and clean protected area data</a:t>
            </a:r>
          </a:p>
        </p:txBody>
      </p:sp>
      <p:sp>
        <p:nvSpPr>
          <p:cNvPr id="4" name="Content Placeholder 2"/>
          <p:cNvSpPr txBox="1">
            <a:spLocks/>
          </p:cNvSpPr>
          <p:nvPr/>
        </p:nvSpPr>
        <p:spPr>
          <a:xfrm>
            <a:off x="109673" y="3448065"/>
            <a:ext cx="4395965" cy="16364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oppr</a:t>
            </a:r>
            <a:r>
              <a:rPr lang="en-AU" sz="2800" dirty="0" smtClean="0">
                <a:latin typeface="Courier New" panose="02070309020205020404" pitchFamily="49" charset="0"/>
                <a:cs typeface="Courier New" panose="02070309020205020404" pitchFamily="49" charset="0"/>
              </a:rPr>
              <a:t> </a:t>
            </a:r>
            <a:r>
              <a:rPr lang="en-AU" sz="2800" dirty="0" smtClean="0">
                <a:latin typeface="Courier New" panose="02070309020205020404" pitchFamily="49" charset="0"/>
                <a:cs typeface="Courier New" panose="02070309020205020404" pitchFamily="49" charset="0"/>
              </a:rPr>
              <a:t>R </a:t>
            </a:r>
            <a:r>
              <a:rPr lang="en-AU" sz="2800" dirty="0" smtClean="0">
                <a:latin typeface="Courier New" panose="02070309020205020404" pitchFamily="49" charset="0"/>
                <a:cs typeface="Courier New" panose="02070309020205020404" pitchFamily="49" charset="0"/>
              </a:rPr>
              <a:t>package</a:t>
            </a:r>
          </a:p>
          <a:p>
            <a:pPr lvl="1"/>
            <a:r>
              <a:rPr lang="en-AU" dirty="0" smtClean="0"/>
              <a:t>Prioritize conservation projects</a:t>
            </a:r>
            <a:endParaRPr lang="en-AU" dirty="0" smtClean="0"/>
          </a:p>
        </p:txBody>
      </p:sp>
      <p:sp>
        <p:nvSpPr>
          <p:cNvPr id="9" name="Content Placeholder 2"/>
          <p:cNvSpPr txBox="1">
            <a:spLocks/>
          </p:cNvSpPr>
          <p:nvPr/>
        </p:nvSpPr>
        <p:spPr>
          <a:xfrm>
            <a:off x="4297293" y="1908347"/>
            <a:ext cx="4960373" cy="1627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prioritizr</a:t>
            </a:r>
            <a:r>
              <a:rPr lang="en-AU" sz="2800" dirty="0" smtClean="0">
                <a:latin typeface="Courier New" panose="02070309020205020404" pitchFamily="49" charset="0"/>
                <a:cs typeface="Courier New" panose="02070309020205020404" pitchFamily="49" charset="0"/>
              </a:rPr>
              <a:t> R package</a:t>
            </a:r>
          </a:p>
          <a:p>
            <a:pPr lvl="1"/>
            <a:r>
              <a:rPr lang="en-AU" dirty="0" smtClean="0"/>
              <a:t>General purpose spatial prioritizations</a:t>
            </a:r>
            <a:endParaRPr lang="en-AU" dirty="0" smtClean="0"/>
          </a:p>
        </p:txBody>
      </p:sp>
      <p:sp>
        <p:nvSpPr>
          <p:cNvPr id="10" name="Content Placeholder 2"/>
          <p:cNvSpPr txBox="1">
            <a:spLocks/>
          </p:cNvSpPr>
          <p:nvPr/>
        </p:nvSpPr>
        <p:spPr>
          <a:xfrm>
            <a:off x="109673" y="1908347"/>
            <a:ext cx="4176224" cy="1627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800" dirty="0" err="1" smtClean="0">
                <a:latin typeface="Courier New" panose="02070309020205020404" pitchFamily="49" charset="0"/>
                <a:cs typeface="Courier New" panose="02070309020205020404" pitchFamily="49" charset="0"/>
              </a:rPr>
              <a:t>raptr</a:t>
            </a:r>
            <a:r>
              <a:rPr lang="en-AU" sz="2800" dirty="0" smtClean="0">
                <a:latin typeface="Courier New" panose="02070309020205020404" pitchFamily="49" charset="0"/>
                <a:cs typeface="Courier New" panose="02070309020205020404" pitchFamily="49" charset="0"/>
              </a:rPr>
              <a:t> </a:t>
            </a:r>
            <a:r>
              <a:rPr lang="en-AU" sz="2800" dirty="0" smtClean="0">
                <a:latin typeface="Courier New" panose="02070309020205020404" pitchFamily="49" charset="0"/>
                <a:cs typeface="Courier New" panose="02070309020205020404" pitchFamily="49" charset="0"/>
              </a:rPr>
              <a:t>R package</a:t>
            </a:r>
            <a:endParaRPr lang="en-AU" sz="2800" dirty="0" smtClean="0">
              <a:latin typeface="Courier New" panose="02070309020205020404" pitchFamily="49" charset="0"/>
              <a:cs typeface="Courier New" panose="02070309020205020404" pitchFamily="49" charset="0"/>
            </a:endParaRPr>
          </a:p>
          <a:p>
            <a:pPr lvl="1"/>
            <a:r>
              <a:rPr lang="en-AU" dirty="0" smtClean="0"/>
              <a:t>Intra-specific </a:t>
            </a:r>
            <a:r>
              <a:rPr lang="en-AU" dirty="0" smtClean="0"/>
              <a:t>variation in prioritizations</a:t>
            </a:r>
          </a:p>
        </p:txBody>
      </p:sp>
      <p:pic>
        <p:nvPicPr>
          <p:cNvPr id="2056" name="Picture 8" descr="Image result for r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181" y="170406"/>
            <a:ext cx="2053384" cy="159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5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6319782" y="2244728"/>
            <a:ext cx="545333" cy="17114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5497415" y="3042639"/>
            <a:ext cx="545885" cy="893622"/>
          </a:xfrm>
          <a:prstGeom prst="rect">
            <a:avLst/>
          </a:prstGeom>
          <a:solidFill>
            <a:srgbClr val="D000D0"/>
          </a:solidFill>
          <a:ln>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150471" y="9209"/>
            <a:ext cx="8993529" cy="857250"/>
          </a:xfrm>
        </p:spPr>
        <p:txBody>
          <a:bodyPr>
            <a:noAutofit/>
          </a:bodyPr>
          <a:lstStyle/>
          <a:p>
            <a:r>
              <a:rPr lang="en-AU" sz="4000" dirty="0" smtClean="0"/>
              <a:t>Actions in places to achieve objectives</a:t>
            </a:r>
            <a:endParaRPr lang="en-AU" sz="4000" dirty="0"/>
          </a:p>
        </p:txBody>
      </p:sp>
      <p:sp>
        <p:nvSpPr>
          <p:cNvPr id="5" name="Rectangle 4"/>
          <p:cNvSpPr/>
          <p:nvPr/>
        </p:nvSpPr>
        <p:spPr>
          <a:xfrm>
            <a:off x="545245" y="1700597"/>
            <a:ext cx="3206683" cy="281224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2738715" y="1979574"/>
            <a:ext cx="757633" cy="7318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518" y="2134785"/>
            <a:ext cx="375051" cy="411738"/>
          </a:xfrm>
          <a:prstGeom prst="rect">
            <a:avLst/>
          </a:prstGeom>
        </p:spPr>
      </p:pic>
      <p:sp>
        <p:nvSpPr>
          <p:cNvPr id="31" name="Oval 30"/>
          <p:cNvSpPr/>
          <p:nvPr/>
        </p:nvSpPr>
        <p:spPr>
          <a:xfrm>
            <a:off x="1835908" y="3616939"/>
            <a:ext cx="1028276" cy="8117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035" y="3954078"/>
            <a:ext cx="346219" cy="380087"/>
          </a:xfrm>
          <a:prstGeom prst="rect">
            <a:avLst/>
          </a:prstGeom>
        </p:spPr>
      </p:pic>
      <p:sp>
        <p:nvSpPr>
          <p:cNvPr id="10" name="Oval 9"/>
          <p:cNvSpPr/>
          <p:nvPr/>
        </p:nvSpPr>
        <p:spPr>
          <a:xfrm>
            <a:off x="704570" y="1912078"/>
            <a:ext cx="759398" cy="70029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30288" y="1959723"/>
            <a:ext cx="328773" cy="36093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4294" y="2204196"/>
            <a:ext cx="307079" cy="337118"/>
          </a:xfrm>
          <a:prstGeom prst="rect">
            <a:avLst/>
          </a:prstGeom>
        </p:spPr>
      </p:pic>
      <p:sp>
        <p:nvSpPr>
          <p:cNvPr id="13" name="Oval 12"/>
          <p:cNvSpPr/>
          <p:nvPr/>
        </p:nvSpPr>
        <p:spPr>
          <a:xfrm>
            <a:off x="668473" y="3642837"/>
            <a:ext cx="804266" cy="75153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07" y="3786923"/>
            <a:ext cx="501724" cy="550803"/>
          </a:xfrm>
          <a:prstGeom prst="rect">
            <a:avLst/>
          </a:prstGeom>
        </p:spPr>
      </p:pic>
      <p:grpSp>
        <p:nvGrpSpPr>
          <p:cNvPr id="15" name="Group 14"/>
          <p:cNvGrpSpPr/>
          <p:nvPr/>
        </p:nvGrpSpPr>
        <p:grpSpPr>
          <a:xfrm>
            <a:off x="1880072" y="1760485"/>
            <a:ext cx="673270" cy="620868"/>
            <a:chOff x="6032665" y="1320117"/>
            <a:chExt cx="919679" cy="772531"/>
          </a:xfrm>
        </p:grpSpPr>
        <p:sp>
          <p:nvSpPr>
            <p:cNvPr id="29" name="Oval 2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6" name="Group 15"/>
          <p:cNvGrpSpPr/>
          <p:nvPr/>
        </p:nvGrpSpPr>
        <p:grpSpPr>
          <a:xfrm>
            <a:off x="3012637" y="3045487"/>
            <a:ext cx="523184" cy="482464"/>
            <a:chOff x="7579737" y="2919013"/>
            <a:chExt cx="714664" cy="600318"/>
          </a:xfrm>
        </p:grpSpPr>
        <p:sp>
          <p:nvSpPr>
            <p:cNvPr id="27" name="Oval 2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7" name="Group 16"/>
          <p:cNvGrpSpPr/>
          <p:nvPr/>
        </p:nvGrpSpPr>
        <p:grpSpPr>
          <a:xfrm>
            <a:off x="2291749" y="2838525"/>
            <a:ext cx="523184" cy="506816"/>
            <a:chOff x="7579737" y="2919015"/>
            <a:chExt cx="714664" cy="600318"/>
          </a:xfrm>
        </p:grpSpPr>
        <p:sp>
          <p:nvSpPr>
            <p:cNvPr id="25" name="Oval 24"/>
            <p:cNvSpPr/>
            <p:nvPr/>
          </p:nvSpPr>
          <p:spPr>
            <a:xfrm>
              <a:off x="7579737" y="2919015"/>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3046464" y="3738153"/>
            <a:ext cx="523184" cy="482464"/>
            <a:chOff x="7579737" y="2919013"/>
            <a:chExt cx="714664" cy="600318"/>
          </a:xfrm>
        </p:grpSpPr>
        <p:sp>
          <p:nvSpPr>
            <p:cNvPr id="23" name="Oval 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cxnSp>
        <p:nvCxnSpPr>
          <p:cNvPr id="33" name="Straight Connector 32"/>
          <p:cNvCxnSpPr/>
          <p:nvPr/>
        </p:nvCxnSpPr>
        <p:spPr>
          <a:xfrm>
            <a:off x="5208607" y="1194930"/>
            <a:ext cx="0" cy="278445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73886" y="3976546"/>
            <a:ext cx="336823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770357" y="4132760"/>
            <a:ext cx="2329805" cy="523220"/>
          </a:xfrm>
          <a:prstGeom prst="rect">
            <a:avLst/>
          </a:prstGeom>
          <a:noFill/>
        </p:spPr>
        <p:txBody>
          <a:bodyPr wrap="none" rtlCol="0">
            <a:spAutoFit/>
          </a:bodyPr>
          <a:lstStyle/>
          <a:p>
            <a:r>
              <a:rPr lang="en-AU" sz="2800" dirty="0" smtClean="0"/>
              <a:t>Different plans</a:t>
            </a:r>
            <a:endParaRPr lang="en-AU" sz="2800" dirty="0"/>
          </a:p>
        </p:txBody>
      </p:sp>
      <p:sp>
        <p:nvSpPr>
          <p:cNvPr id="43" name="Oval 42"/>
          <p:cNvSpPr/>
          <p:nvPr/>
        </p:nvSpPr>
        <p:spPr>
          <a:xfrm>
            <a:off x="653836" y="1890158"/>
            <a:ext cx="810132" cy="76985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44" name="TextBox 43"/>
          <p:cNvSpPr txBox="1"/>
          <p:nvPr/>
        </p:nvSpPr>
        <p:spPr>
          <a:xfrm rot="16200000">
            <a:off x="3213358" y="2294769"/>
            <a:ext cx="3113929" cy="584775"/>
          </a:xfrm>
          <a:prstGeom prst="rect">
            <a:avLst/>
          </a:prstGeom>
          <a:noFill/>
        </p:spPr>
        <p:txBody>
          <a:bodyPr wrap="none" rtlCol="0">
            <a:spAutoFit/>
          </a:bodyPr>
          <a:lstStyle/>
          <a:p>
            <a:r>
              <a:rPr lang="en-AU" sz="3200" dirty="0" smtClean="0"/>
              <a:t>Biodiversity value</a:t>
            </a:r>
            <a:endParaRPr lang="en-AU" sz="3200" dirty="0"/>
          </a:p>
        </p:txBody>
      </p:sp>
      <p:grpSp>
        <p:nvGrpSpPr>
          <p:cNvPr id="3" name="Group 2"/>
          <p:cNvGrpSpPr/>
          <p:nvPr/>
        </p:nvGrpSpPr>
        <p:grpSpPr>
          <a:xfrm>
            <a:off x="1049799" y="2685342"/>
            <a:ext cx="1073160" cy="943495"/>
            <a:chOff x="1049799" y="2685342"/>
            <a:chExt cx="1073160" cy="943495"/>
          </a:xfrm>
        </p:grpSpPr>
        <p:sp>
          <p:nvSpPr>
            <p:cNvPr id="20" name="Oval 19"/>
            <p:cNvSpPr/>
            <p:nvPr/>
          </p:nvSpPr>
          <p:spPr>
            <a:xfrm>
              <a:off x="1094996" y="2705737"/>
              <a:ext cx="998433" cy="909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528" y="3160739"/>
              <a:ext cx="349676" cy="3838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30841" y="2838525"/>
              <a:ext cx="352139" cy="386585"/>
            </a:xfrm>
            <a:prstGeom prst="rect">
              <a:avLst/>
            </a:prstGeom>
          </p:spPr>
        </p:pic>
        <p:sp>
          <p:nvSpPr>
            <p:cNvPr id="47" name="Oval 46"/>
            <p:cNvSpPr/>
            <p:nvPr/>
          </p:nvSpPr>
          <p:spPr>
            <a:xfrm>
              <a:off x="1049799" y="2685342"/>
              <a:ext cx="1073160" cy="94349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grpSp>
      <p:sp>
        <p:nvSpPr>
          <p:cNvPr id="50" name="Oval 49"/>
          <p:cNvSpPr/>
          <p:nvPr/>
        </p:nvSpPr>
        <p:spPr>
          <a:xfrm>
            <a:off x="2299599" y="2810964"/>
            <a:ext cx="507311" cy="528313"/>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1" name="Oval 50"/>
          <p:cNvSpPr/>
          <p:nvPr/>
        </p:nvSpPr>
        <p:spPr>
          <a:xfrm>
            <a:off x="2991573" y="3002743"/>
            <a:ext cx="553169" cy="567605"/>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9" name="Rectangle 58"/>
          <p:cNvSpPr/>
          <p:nvPr/>
        </p:nvSpPr>
        <p:spPr>
          <a:xfrm>
            <a:off x="188128" y="1001816"/>
            <a:ext cx="3840154" cy="523220"/>
          </a:xfrm>
          <a:prstGeom prst="rect">
            <a:avLst/>
          </a:prstGeom>
        </p:spPr>
        <p:txBody>
          <a:bodyPr wrap="none">
            <a:spAutoFit/>
          </a:bodyPr>
          <a:lstStyle/>
          <a:p>
            <a:r>
              <a:rPr lang="en-AU" sz="2800" dirty="0" smtClean="0"/>
              <a:t>Establish protected areas</a:t>
            </a:r>
            <a:endParaRPr lang="en-AU" sz="2800" dirty="0"/>
          </a:p>
        </p:txBody>
      </p:sp>
    </p:spTree>
    <p:extLst>
      <p:ext uri="{BB962C8B-B14F-4D97-AF65-F5344CB8AC3E}">
        <p14:creationId xmlns:p14="http://schemas.microsoft.com/office/powerpoint/2010/main" val="3065329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a:xfrm>
            <a:off x="457200" y="1541205"/>
            <a:ext cx="8229600" cy="3178279"/>
          </a:xfrm>
        </p:spPr>
        <p:txBody>
          <a:bodyPr>
            <a:noAutofit/>
          </a:bodyPr>
          <a:lstStyle/>
          <a:p>
            <a:r>
              <a:rPr lang="en-AU" dirty="0" smtClean="0"/>
              <a:t>Better algorithms can make a big difference</a:t>
            </a:r>
          </a:p>
          <a:p>
            <a:pPr marL="0" indent="0">
              <a:buNone/>
            </a:pPr>
            <a:endParaRPr lang="en-AU" dirty="0"/>
          </a:p>
          <a:p>
            <a:r>
              <a:rPr lang="en-AU" dirty="0" smtClean="0"/>
              <a:t>Better data means more effective decisions</a:t>
            </a:r>
          </a:p>
          <a:p>
            <a:pPr marL="0" indent="0">
              <a:buNone/>
            </a:pPr>
            <a:endParaRPr lang="en-AU" dirty="0" smtClean="0"/>
          </a:p>
          <a:p>
            <a:r>
              <a:rPr lang="en-AU" dirty="0" smtClean="0"/>
              <a:t>Surrogates may </a:t>
            </a:r>
            <a:r>
              <a:rPr lang="en-AU" dirty="0" smtClean="0"/>
              <a:t>work – </a:t>
            </a:r>
            <a:r>
              <a:rPr lang="en-AU" dirty="0" smtClean="0"/>
              <a:t>no guarantees!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6319782" y="2244728"/>
            <a:ext cx="545333" cy="17114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5497415" y="3042639"/>
            <a:ext cx="545885" cy="893622"/>
          </a:xfrm>
          <a:prstGeom prst="rect">
            <a:avLst/>
          </a:prstGeom>
          <a:solidFill>
            <a:srgbClr val="D000D0"/>
          </a:solidFill>
          <a:ln>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8" name="Rectangle 57"/>
          <p:cNvSpPr/>
          <p:nvPr/>
        </p:nvSpPr>
        <p:spPr>
          <a:xfrm>
            <a:off x="7302762" y="1194930"/>
            <a:ext cx="545333" cy="2778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150471" y="9209"/>
            <a:ext cx="8993529" cy="857250"/>
          </a:xfrm>
        </p:spPr>
        <p:txBody>
          <a:bodyPr>
            <a:noAutofit/>
          </a:bodyPr>
          <a:lstStyle/>
          <a:p>
            <a:r>
              <a:rPr lang="en-AU" sz="4000" dirty="0" smtClean="0"/>
              <a:t>Actions in places to achieve objectives</a:t>
            </a:r>
            <a:endParaRPr lang="en-AU" sz="4000" dirty="0"/>
          </a:p>
        </p:txBody>
      </p:sp>
      <p:sp>
        <p:nvSpPr>
          <p:cNvPr id="5" name="Rectangle 4"/>
          <p:cNvSpPr/>
          <p:nvPr/>
        </p:nvSpPr>
        <p:spPr>
          <a:xfrm>
            <a:off x="545245" y="1700597"/>
            <a:ext cx="3206683" cy="281224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2738715" y="1979574"/>
            <a:ext cx="757633" cy="7318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518" y="2134785"/>
            <a:ext cx="375051" cy="411738"/>
          </a:xfrm>
          <a:prstGeom prst="rect">
            <a:avLst/>
          </a:prstGeom>
        </p:spPr>
      </p:pic>
      <p:sp>
        <p:nvSpPr>
          <p:cNvPr id="31" name="Oval 30"/>
          <p:cNvSpPr/>
          <p:nvPr/>
        </p:nvSpPr>
        <p:spPr>
          <a:xfrm>
            <a:off x="1835908" y="3616939"/>
            <a:ext cx="1028276" cy="8117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035" y="3954078"/>
            <a:ext cx="346219" cy="380087"/>
          </a:xfrm>
          <a:prstGeom prst="rect">
            <a:avLst/>
          </a:prstGeom>
        </p:spPr>
      </p:pic>
      <p:sp>
        <p:nvSpPr>
          <p:cNvPr id="10" name="Oval 9"/>
          <p:cNvSpPr/>
          <p:nvPr/>
        </p:nvSpPr>
        <p:spPr>
          <a:xfrm>
            <a:off x="704570" y="1912078"/>
            <a:ext cx="759398" cy="70029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30288" y="1959723"/>
            <a:ext cx="328773" cy="36093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4294" y="2204196"/>
            <a:ext cx="307079" cy="337118"/>
          </a:xfrm>
          <a:prstGeom prst="rect">
            <a:avLst/>
          </a:prstGeom>
        </p:spPr>
      </p:pic>
      <p:sp>
        <p:nvSpPr>
          <p:cNvPr id="13" name="Oval 12"/>
          <p:cNvSpPr/>
          <p:nvPr/>
        </p:nvSpPr>
        <p:spPr>
          <a:xfrm>
            <a:off x="668473" y="3642837"/>
            <a:ext cx="804266" cy="75153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07" y="3786923"/>
            <a:ext cx="501724" cy="550803"/>
          </a:xfrm>
          <a:prstGeom prst="rect">
            <a:avLst/>
          </a:prstGeom>
        </p:spPr>
      </p:pic>
      <p:grpSp>
        <p:nvGrpSpPr>
          <p:cNvPr id="15" name="Group 14"/>
          <p:cNvGrpSpPr/>
          <p:nvPr/>
        </p:nvGrpSpPr>
        <p:grpSpPr>
          <a:xfrm>
            <a:off x="1880072" y="1760485"/>
            <a:ext cx="673270" cy="620868"/>
            <a:chOff x="6032665" y="1320117"/>
            <a:chExt cx="919679" cy="772531"/>
          </a:xfrm>
        </p:grpSpPr>
        <p:sp>
          <p:nvSpPr>
            <p:cNvPr id="29" name="Oval 2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6" name="Group 15"/>
          <p:cNvGrpSpPr/>
          <p:nvPr/>
        </p:nvGrpSpPr>
        <p:grpSpPr>
          <a:xfrm>
            <a:off x="3012637" y="3045487"/>
            <a:ext cx="523184" cy="482464"/>
            <a:chOff x="7579737" y="2919013"/>
            <a:chExt cx="714664" cy="600318"/>
          </a:xfrm>
        </p:grpSpPr>
        <p:sp>
          <p:nvSpPr>
            <p:cNvPr id="27" name="Oval 2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7" name="Group 16"/>
          <p:cNvGrpSpPr/>
          <p:nvPr/>
        </p:nvGrpSpPr>
        <p:grpSpPr>
          <a:xfrm>
            <a:off x="2291749" y="2838525"/>
            <a:ext cx="523184" cy="506816"/>
            <a:chOff x="7579737" y="2919015"/>
            <a:chExt cx="714664" cy="600318"/>
          </a:xfrm>
        </p:grpSpPr>
        <p:sp>
          <p:nvSpPr>
            <p:cNvPr id="25" name="Oval 24"/>
            <p:cNvSpPr/>
            <p:nvPr/>
          </p:nvSpPr>
          <p:spPr>
            <a:xfrm>
              <a:off x="7579737" y="2919015"/>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3046464" y="3738153"/>
            <a:ext cx="523184" cy="482464"/>
            <a:chOff x="7579737" y="2919013"/>
            <a:chExt cx="714664" cy="600318"/>
          </a:xfrm>
        </p:grpSpPr>
        <p:sp>
          <p:nvSpPr>
            <p:cNvPr id="23" name="Oval 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cxnSp>
        <p:nvCxnSpPr>
          <p:cNvPr id="33" name="Straight Connector 32"/>
          <p:cNvCxnSpPr/>
          <p:nvPr/>
        </p:nvCxnSpPr>
        <p:spPr>
          <a:xfrm>
            <a:off x="5208607" y="1194930"/>
            <a:ext cx="0" cy="278445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73886" y="3976546"/>
            <a:ext cx="336823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770357" y="4132760"/>
            <a:ext cx="2329805" cy="523220"/>
          </a:xfrm>
          <a:prstGeom prst="rect">
            <a:avLst/>
          </a:prstGeom>
          <a:noFill/>
        </p:spPr>
        <p:txBody>
          <a:bodyPr wrap="none" rtlCol="0">
            <a:spAutoFit/>
          </a:bodyPr>
          <a:lstStyle/>
          <a:p>
            <a:r>
              <a:rPr lang="en-AU" sz="2800" dirty="0" smtClean="0"/>
              <a:t>Different plans</a:t>
            </a:r>
            <a:endParaRPr lang="en-AU" sz="2800" dirty="0"/>
          </a:p>
        </p:txBody>
      </p:sp>
      <p:sp>
        <p:nvSpPr>
          <p:cNvPr id="43" name="Oval 42"/>
          <p:cNvSpPr/>
          <p:nvPr/>
        </p:nvSpPr>
        <p:spPr>
          <a:xfrm>
            <a:off x="653836" y="1890158"/>
            <a:ext cx="810132" cy="76985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44" name="TextBox 43"/>
          <p:cNvSpPr txBox="1"/>
          <p:nvPr/>
        </p:nvSpPr>
        <p:spPr>
          <a:xfrm rot="16200000">
            <a:off x="3213358" y="2294769"/>
            <a:ext cx="3113929" cy="584775"/>
          </a:xfrm>
          <a:prstGeom prst="rect">
            <a:avLst/>
          </a:prstGeom>
          <a:noFill/>
        </p:spPr>
        <p:txBody>
          <a:bodyPr wrap="none" rtlCol="0">
            <a:spAutoFit/>
          </a:bodyPr>
          <a:lstStyle/>
          <a:p>
            <a:r>
              <a:rPr lang="en-AU" sz="3200" dirty="0" smtClean="0"/>
              <a:t>Biodiversity value</a:t>
            </a:r>
            <a:endParaRPr lang="en-AU" sz="3200" dirty="0"/>
          </a:p>
        </p:txBody>
      </p:sp>
      <p:grpSp>
        <p:nvGrpSpPr>
          <p:cNvPr id="3" name="Group 2"/>
          <p:cNvGrpSpPr/>
          <p:nvPr/>
        </p:nvGrpSpPr>
        <p:grpSpPr>
          <a:xfrm>
            <a:off x="1049799" y="2685342"/>
            <a:ext cx="1073160" cy="943495"/>
            <a:chOff x="1049799" y="2685342"/>
            <a:chExt cx="1073160" cy="943495"/>
          </a:xfrm>
        </p:grpSpPr>
        <p:sp>
          <p:nvSpPr>
            <p:cNvPr id="20" name="Oval 19"/>
            <p:cNvSpPr/>
            <p:nvPr/>
          </p:nvSpPr>
          <p:spPr>
            <a:xfrm>
              <a:off x="1094996" y="2705737"/>
              <a:ext cx="998433" cy="909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528" y="3160739"/>
              <a:ext cx="349676" cy="3838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30841" y="2838525"/>
              <a:ext cx="352139" cy="386585"/>
            </a:xfrm>
            <a:prstGeom prst="rect">
              <a:avLst/>
            </a:prstGeom>
          </p:spPr>
        </p:pic>
        <p:sp>
          <p:nvSpPr>
            <p:cNvPr id="47" name="Oval 46"/>
            <p:cNvSpPr/>
            <p:nvPr/>
          </p:nvSpPr>
          <p:spPr>
            <a:xfrm>
              <a:off x="1049799" y="2685342"/>
              <a:ext cx="1073160" cy="94349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grpSp>
      <p:sp>
        <p:nvSpPr>
          <p:cNvPr id="50" name="Oval 49"/>
          <p:cNvSpPr/>
          <p:nvPr/>
        </p:nvSpPr>
        <p:spPr>
          <a:xfrm>
            <a:off x="2299599" y="2810964"/>
            <a:ext cx="507311" cy="528313"/>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1" name="Oval 50"/>
          <p:cNvSpPr/>
          <p:nvPr/>
        </p:nvSpPr>
        <p:spPr>
          <a:xfrm>
            <a:off x="2991573" y="3002743"/>
            <a:ext cx="553169" cy="567605"/>
          </a:xfrm>
          <a:prstGeom prst="ellipse">
            <a:avLst/>
          </a:prstGeom>
          <a:noFill/>
          <a:ln w="76200">
            <a:solidFill>
              <a:srgbClr val="D00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pic>
        <p:nvPicPr>
          <p:cNvPr id="53" name="Picture 5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438056" y="3880363"/>
            <a:ext cx="350379" cy="384653"/>
          </a:xfrm>
          <a:prstGeom prst="rect">
            <a:avLst/>
          </a:prstGeom>
        </p:spPr>
      </p:pic>
      <p:pic>
        <p:nvPicPr>
          <p:cNvPr id="55" name="Picture 5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159746" y="3616432"/>
            <a:ext cx="328773" cy="360933"/>
          </a:xfrm>
          <a:prstGeom prst="rect">
            <a:avLst/>
          </a:prstGeom>
        </p:spPr>
      </p:pic>
      <p:sp>
        <p:nvSpPr>
          <p:cNvPr id="56" name="Oval 55"/>
          <p:cNvSpPr/>
          <p:nvPr/>
        </p:nvSpPr>
        <p:spPr>
          <a:xfrm>
            <a:off x="2706880" y="1959723"/>
            <a:ext cx="788662" cy="7935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7" name="Oval 56"/>
          <p:cNvSpPr/>
          <p:nvPr/>
        </p:nvSpPr>
        <p:spPr>
          <a:xfrm>
            <a:off x="1799774" y="3577402"/>
            <a:ext cx="1073160" cy="8508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76200">
                <a:solidFill>
                  <a:schemeClr val="tx1"/>
                </a:solidFill>
              </a:ln>
            </a:endParaRPr>
          </a:p>
        </p:txBody>
      </p:sp>
      <p:sp>
        <p:nvSpPr>
          <p:cNvPr id="59" name="Rectangle 58"/>
          <p:cNvSpPr/>
          <p:nvPr/>
        </p:nvSpPr>
        <p:spPr>
          <a:xfrm>
            <a:off x="188128" y="1001816"/>
            <a:ext cx="3840154" cy="523220"/>
          </a:xfrm>
          <a:prstGeom prst="rect">
            <a:avLst/>
          </a:prstGeom>
        </p:spPr>
        <p:txBody>
          <a:bodyPr wrap="none">
            <a:spAutoFit/>
          </a:bodyPr>
          <a:lstStyle/>
          <a:p>
            <a:r>
              <a:rPr lang="en-AU" sz="2800" dirty="0" smtClean="0"/>
              <a:t>Establish protected areas</a:t>
            </a:r>
            <a:endParaRPr lang="en-AU" sz="2800" dirty="0"/>
          </a:p>
        </p:txBody>
      </p:sp>
    </p:spTree>
    <p:extLst>
      <p:ext uri="{BB962C8B-B14F-4D97-AF65-F5344CB8AC3E}">
        <p14:creationId xmlns:p14="http://schemas.microsoft.com/office/powerpoint/2010/main" val="110871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47" y="1375022"/>
            <a:ext cx="8229600" cy="857250"/>
          </a:xfrm>
        </p:spPr>
        <p:txBody>
          <a:bodyPr>
            <a:noAutofit/>
          </a:bodyPr>
          <a:lstStyle/>
          <a:p>
            <a:r>
              <a:rPr lang="en-AU" sz="6000" dirty="0" smtClean="0"/>
              <a:t>Optimality in prioritizing conservation projects</a:t>
            </a:r>
            <a:endParaRPr lang="en-AU" sz="6000" dirty="0"/>
          </a:p>
        </p:txBody>
      </p:sp>
      <p:sp>
        <p:nvSpPr>
          <p:cNvPr id="4" name="TextBox 3"/>
          <p:cNvSpPr txBox="1"/>
          <p:nvPr/>
        </p:nvSpPr>
        <p:spPr>
          <a:xfrm>
            <a:off x="5006478" y="4716000"/>
            <a:ext cx="4077783" cy="369332"/>
          </a:xfrm>
          <a:prstGeom prst="rect">
            <a:avLst/>
          </a:prstGeom>
          <a:noFill/>
        </p:spPr>
        <p:txBody>
          <a:bodyPr wrap="none" rtlCol="0">
            <a:spAutoFit/>
          </a:bodyPr>
          <a:lstStyle/>
          <a:p>
            <a:r>
              <a:rPr lang="en-AU" dirty="0"/>
              <a:t> </a:t>
            </a:r>
            <a:r>
              <a:rPr lang="en-AU" dirty="0" smtClean="0"/>
              <a:t>Hanson </a:t>
            </a:r>
            <a:r>
              <a:rPr lang="en-AU" i="1" dirty="0" smtClean="0"/>
              <a:t>et al.</a:t>
            </a:r>
            <a:r>
              <a:rPr lang="en-AU" dirty="0" smtClean="0"/>
              <a:t> </a:t>
            </a:r>
            <a:r>
              <a:rPr lang="en-AU" dirty="0" smtClean="0"/>
              <a:t>2019 </a:t>
            </a:r>
            <a:r>
              <a:rPr lang="en-AU" dirty="0" smtClean="0"/>
              <a:t>Methods Ecol. &amp; </a:t>
            </a:r>
            <a:r>
              <a:rPr lang="en-AU" dirty="0" err="1" smtClean="0"/>
              <a:t>Evol</a:t>
            </a:r>
            <a:r>
              <a:rPr lang="en-AU" dirty="0" smtClean="0"/>
              <a:t>.</a:t>
            </a:r>
            <a:endParaRPr lang="en-AU" dirty="0"/>
          </a:p>
        </p:txBody>
      </p:sp>
    </p:spTree>
    <p:extLst>
      <p:ext uri="{BB962C8B-B14F-4D97-AF65-F5344CB8AC3E}">
        <p14:creationId xmlns:p14="http://schemas.microsoft.com/office/powerpoint/2010/main" val="2584876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8249</TotalTime>
  <Words>866</Words>
  <Application>Microsoft Office PowerPoint</Application>
  <PresentationFormat>On-screen Show (16:9)</PresentationFormat>
  <Paragraphs>272</Paragraphs>
  <Slides>71</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Calibri Light</vt:lpstr>
      <vt:lpstr>Courier New</vt:lpstr>
      <vt:lpstr>Office Theme</vt:lpstr>
      <vt:lpstr>1_Office Theme</vt:lpstr>
      <vt:lpstr>Conservation decisions</vt:lpstr>
      <vt:lpstr>Acknowledgements</vt:lpstr>
      <vt:lpstr>Global biodiversity crisis</vt:lpstr>
      <vt:lpstr>How to improve conservation decisions?</vt:lpstr>
      <vt:lpstr>Actions in places to achieve objectives</vt:lpstr>
      <vt:lpstr>Actions in places to achieve objectives</vt:lpstr>
      <vt:lpstr>Actions in places to achieve objectives</vt:lpstr>
      <vt:lpstr>Actions in places to achieve objectives</vt:lpstr>
      <vt:lpstr>Optimality in prioritizing conservation projects</vt:lpstr>
      <vt:lpstr>Project prioritization</vt:lpstr>
      <vt:lpstr>Algorithms</vt:lpstr>
      <vt:lpstr>New Zealand Native Birds</vt:lpstr>
      <vt:lpstr>New Zealand Native Birds</vt:lpstr>
      <vt:lpstr>PowerPoint Presentation</vt:lpstr>
      <vt:lpstr>PowerPoint Presentation</vt:lpstr>
      <vt:lpstr>Incorporating neutral genetic variation into conservation planning</vt:lpstr>
      <vt:lpstr>Conservation planning for  adaptive and neutral  evolutionary processes</vt:lpstr>
      <vt:lpstr>Reserve selection</vt:lpstr>
      <vt:lpstr>Reserve selection</vt:lpstr>
      <vt:lpstr>Reserve selection</vt:lpstr>
      <vt:lpstr>Case study</vt:lpstr>
      <vt:lpstr>Mapping components of evolution:  genetic lineages</vt:lpstr>
      <vt:lpstr>Mapping components of evolution:  identifying natural selection</vt:lpstr>
      <vt:lpstr>Evolutionary attributes</vt:lpstr>
      <vt:lpstr>Evolutionary attributes</vt:lpstr>
      <vt:lpstr>Evolutionary attributes</vt:lpstr>
      <vt:lpstr>Evolutionary attributes</vt:lpstr>
      <vt:lpstr>Evolutionary attributes</vt:lpstr>
      <vt:lpstr>PowerPoint Presentation</vt:lpstr>
      <vt:lpstr>PowerPoint Presentation</vt:lpstr>
      <vt:lpstr>PowerPoint Presentation</vt:lpstr>
      <vt:lpstr>PowerPoint Presentation</vt:lpstr>
      <vt:lpstr>PowerPoint Presentation</vt:lpstr>
      <vt:lpstr>Evolutionary processes</vt:lpstr>
      <vt:lpstr>Evolutionary processes</vt:lpstr>
      <vt:lpstr>Evolutionary processes</vt:lpstr>
      <vt:lpstr>Evolutionary processes</vt:lpstr>
      <vt:lpstr>Can we use environmental and geographic variables as surrogates  for genetic variation in  conservation planning?</vt:lpstr>
      <vt:lpstr>27 plant species</vt:lpstr>
      <vt:lpstr>PowerPoint Presentation</vt:lpstr>
      <vt:lpstr>PowerPoint Presentation</vt:lpstr>
      <vt:lpstr>PowerPoint Presentation</vt:lpstr>
      <vt:lpstr>PowerPoint Presentation</vt:lpstr>
      <vt:lpstr>Surrogate performance</vt:lpstr>
      <vt:lpstr>Does this generalize to other systems?</vt:lpstr>
      <vt:lpstr>PowerPoint Presentation</vt:lpstr>
      <vt:lpstr>PowerPoint Presentation</vt:lpstr>
      <vt:lpstr>PowerPoint Presentation</vt:lpstr>
      <vt:lpstr>How good are conventional approaches for capturing gene flow and can we do better?</vt:lpstr>
      <vt:lpstr>Conventional approaches for connectivity</vt:lpstr>
      <vt:lpstr>Reserve selection using genetic data</vt:lpstr>
      <vt:lpstr>Reserve selection using surrogate data</vt:lpstr>
      <vt:lpstr>Performance evaluation</vt:lpstr>
      <vt:lpstr>Performance evaluation</vt:lpstr>
      <vt:lpstr>PowerPoint Presentation</vt:lpstr>
      <vt:lpstr>PowerPoint Presentation</vt:lpstr>
      <vt:lpstr>Do we need genetic data to maintain gene flow?</vt:lpstr>
      <vt:lpstr>Do we need genetic data to maintain gene flow?</vt:lpstr>
      <vt:lpstr>Prioritizations need gene flow data</vt:lpstr>
      <vt:lpstr>How well are existing protected areas covering species’ realized niches? </vt:lpstr>
      <vt:lpstr>Evolutionary processes</vt:lpstr>
      <vt:lpstr>Species data</vt:lpstr>
      <vt:lpstr>How good is the existing system?</vt:lpstr>
      <vt:lpstr>Giant Panda</vt:lpstr>
      <vt:lpstr>Italian Agile Frog</vt:lpstr>
      <vt:lpstr>Prioritization for realized niches</vt:lpstr>
      <vt:lpstr>What if we ignore species niches?</vt:lpstr>
      <vt:lpstr>Global conservation of realized niches</vt:lpstr>
      <vt:lpstr>Apply this to your own work!</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513</cp:revision>
  <dcterms:created xsi:type="dcterms:W3CDTF">2006-08-16T00:00:00Z</dcterms:created>
  <dcterms:modified xsi:type="dcterms:W3CDTF">2020-03-05T01:14:30Z</dcterms:modified>
</cp:coreProperties>
</file>